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4" r:id="rId2"/>
    <p:sldMasterId id="2147483693" r:id="rId3"/>
  </p:sldMasterIdLst>
  <p:notesMasterIdLst>
    <p:notesMasterId r:id="rId29"/>
  </p:notesMasterIdLst>
  <p:sldIdLst>
    <p:sldId id="2147474031" r:id="rId4"/>
    <p:sldId id="2147474030" r:id="rId5"/>
    <p:sldId id="2147474032" r:id="rId6"/>
    <p:sldId id="257" r:id="rId7"/>
    <p:sldId id="2147474190" r:id="rId8"/>
    <p:sldId id="256" r:id="rId9"/>
    <p:sldId id="2147474181" r:id="rId10"/>
    <p:sldId id="2147474191" r:id="rId11"/>
    <p:sldId id="2147474187" r:id="rId12"/>
    <p:sldId id="2147474180" r:id="rId13"/>
    <p:sldId id="2147474186" r:id="rId14"/>
    <p:sldId id="2147474065" r:id="rId15"/>
    <p:sldId id="2147474199" r:id="rId16"/>
    <p:sldId id="2147474204" r:id="rId17"/>
    <p:sldId id="2147474192" r:id="rId18"/>
    <p:sldId id="2147474173" r:id="rId19"/>
    <p:sldId id="2147474207" r:id="rId20"/>
    <p:sldId id="2147474175" r:id="rId21"/>
    <p:sldId id="2147474206" r:id="rId22"/>
    <p:sldId id="2147474048" r:id="rId23"/>
    <p:sldId id="2147474193" r:id="rId24"/>
    <p:sldId id="2147474176" r:id="rId25"/>
    <p:sldId id="2147474189" r:id="rId26"/>
    <p:sldId id="2147474202" r:id="rId27"/>
    <p:sldId id="2147474194" r:id="rId28"/>
  </p:sldIdLst>
  <p:sldSz cx="13004800" cy="975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6F22"/>
    <a:srgbClr val="002060"/>
    <a:srgbClr val="FBCA4F"/>
    <a:srgbClr val="FFE193"/>
    <a:srgbClr val="FD6D1E"/>
    <a:srgbClr val="FFD96E"/>
    <a:srgbClr val="FFD966"/>
    <a:srgbClr val="F9E3E3"/>
    <a:srgbClr val="E89898"/>
    <a:srgbClr val="FC76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4181" autoAdjust="0"/>
  </p:normalViewPr>
  <p:slideViewPr>
    <p:cSldViewPr snapToGrid="0">
      <p:cViewPr>
        <p:scale>
          <a:sx n="100" d="100"/>
          <a:sy n="100" d="100"/>
        </p:scale>
        <p:origin x="738" y="-148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0E514B-A30B-4A86-A113-EB7AC72237D8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A0FC5-9D90-4AC1-A270-1DD540644B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4109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A0FC5-9D90-4AC1-A270-1DD540644BD6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027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A0FC5-9D90-4AC1-A270-1DD540644BD6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3392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A0FC5-9D90-4AC1-A270-1DD540644BD6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1071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A0FC5-9D90-4AC1-A270-1DD540644BD6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6267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A0FC5-9D90-4AC1-A270-1DD540644BD6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490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A0FC5-9D90-4AC1-A270-1DD540644BD6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437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A0FC5-9D90-4AC1-A270-1DD540644BD6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761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A0FC5-9D90-4AC1-A270-1DD540644BD6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4241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1596249"/>
            <a:ext cx="11054080" cy="3395698"/>
          </a:xfrm>
        </p:spPr>
        <p:txBody>
          <a:bodyPr anchor="b"/>
          <a:lstStyle>
            <a:lvl1pPr algn="ctr">
              <a:defRPr sz="8533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1092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5640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561" y="519289"/>
            <a:ext cx="2804160" cy="82657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4081" y="519289"/>
            <a:ext cx="8249920" cy="82657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7765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08852370-099E-4024-9BFB-0581A3EDC4A5}"/>
              </a:ext>
            </a:extLst>
          </p:cNvPr>
          <p:cNvSpPr txBox="1"/>
          <p:nvPr userDrawn="1"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32D3C3CC-BB51-4010-A1C9-7A70B07B3262}"/>
              </a:ext>
            </a:extLst>
          </p:cNvPr>
          <p:cNvSpPr txBox="1"/>
          <p:nvPr userDrawn="1"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- 2608-12]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1741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S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127F2C3-10A9-4B63-B505-3A8F9765906C}"/>
              </a:ext>
            </a:extLst>
          </p:cNvPr>
          <p:cNvSpPr/>
          <p:nvPr userDrawn="1"/>
        </p:nvSpPr>
        <p:spPr>
          <a:xfrm>
            <a:off x="11883810" y="6050"/>
            <a:ext cx="1114984" cy="27287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ts val="1066"/>
              </a:spcBef>
            </a:pPr>
            <a:r>
              <a:rPr lang="ko-KR" altLang="en-US" sz="1120">
                <a:solidFill>
                  <a:schemeClr val="bg1">
                    <a:lumMod val="65000"/>
                  </a:schemeClr>
                </a:solidFill>
              </a:rPr>
              <a:t>교육용</a:t>
            </a:r>
            <a:r>
              <a:rPr lang="en-US" altLang="ko-KR" sz="1120">
                <a:solidFill>
                  <a:schemeClr val="bg1">
                    <a:lumMod val="65000"/>
                  </a:schemeClr>
                </a:solidFill>
              </a:rPr>
              <a:t>_</a:t>
            </a:r>
            <a:r>
              <a:rPr lang="ko-KR" altLang="en-US" sz="1120">
                <a:solidFill>
                  <a:schemeClr val="bg1">
                    <a:lumMod val="65000"/>
                  </a:schemeClr>
                </a:solidFill>
              </a:rPr>
              <a:t>배포금지</a:t>
            </a:r>
            <a:endParaRPr lang="ko-KR" altLang="en-US" sz="1120" dirty="0" err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9DB2F8-DD24-4DEE-906F-DFFF47304F5C}"/>
              </a:ext>
            </a:extLst>
          </p:cNvPr>
          <p:cNvSpPr txBox="1"/>
          <p:nvPr userDrawn="1"/>
        </p:nvSpPr>
        <p:spPr>
          <a:xfrm>
            <a:off x="0" y="9472324"/>
            <a:ext cx="18119118" cy="266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66">
                <a:solidFill>
                  <a:schemeClr val="bg1">
                    <a:lumMod val="65000"/>
                  </a:schemeClr>
                </a:solidFill>
              </a:rPr>
              <a:t>※</a:t>
            </a:r>
            <a:r>
              <a:rPr lang="ko-KR" altLang="en-US" sz="1066">
                <a:solidFill>
                  <a:schemeClr val="bg1">
                    <a:lumMod val="65000"/>
                  </a:schemeClr>
                </a:solidFill>
              </a:rPr>
              <a:t>본 자료는 현장의 이해를 돕기 위해 제작된 사내 교육용 자료로서</a:t>
            </a:r>
            <a:r>
              <a:rPr lang="en-US" altLang="ko-KR" sz="1066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ko-KR" altLang="en-US" sz="1066">
                <a:solidFill>
                  <a:schemeClr val="bg1">
                    <a:lumMod val="65000"/>
                  </a:schemeClr>
                </a:solidFill>
              </a:rPr>
              <a:t>고객에게 제공 및 배포할 수 없습니다</a:t>
            </a:r>
            <a:r>
              <a:rPr lang="en-US" altLang="ko-KR" sz="1066">
                <a:solidFill>
                  <a:schemeClr val="bg1">
                    <a:lumMod val="65000"/>
                  </a:schemeClr>
                </a:solidFill>
              </a:rPr>
              <a:t>. [GA</a:t>
            </a:r>
            <a:r>
              <a:rPr lang="ko-KR" altLang="en-US" sz="1066">
                <a:solidFill>
                  <a:schemeClr val="bg1">
                    <a:lumMod val="65000"/>
                  </a:schemeClr>
                </a:solidFill>
              </a:rPr>
              <a:t>영업교육파트 </a:t>
            </a:r>
            <a:r>
              <a:rPr lang="en-US" altLang="ko-KR" sz="1066">
                <a:solidFill>
                  <a:schemeClr val="bg1">
                    <a:lumMod val="65000"/>
                  </a:schemeClr>
                </a:solidFill>
              </a:rPr>
              <a:t>2508-10]</a:t>
            </a:r>
            <a:endParaRPr lang="ko-KR" altLang="en-US" sz="1066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2F11B6A-0C00-4B67-923D-8AC6E0506D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178" y="9347895"/>
            <a:ext cx="3119262" cy="520725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57BBB817-56AD-4BB6-A9A5-9A36569200B9}"/>
              </a:ext>
            </a:extLst>
          </p:cNvPr>
          <p:cNvSpPr txBox="1"/>
          <p:nvPr userDrawn="1"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A59E495B-A435-4FB7-8084-57C9C4FA4616}"/>
              </a:ext>
            </a:extLst>
          </p:cNvPr>
          <p:cNvSpPr txBox="1"/>
          <p:nvPr userDrawn="1"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5269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S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127F2C3-10A9-4B63-B505-3A8F9765906C}"/>
              </a:ext>
            </a:extLst>
          </p:cNvPr>
          <p:cNvSpPr/>
          <p:nvPr userDrawn="1"/>
        </p:nvSpPr>
        <p:spPr>
          <a:xfrm>
            <a:off x="11883810" y="6050"/>
            <a:ext cx="1114984" cy="27287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ts val="1066"/>
              </a:spcBef>
            </a:pPr>
            <a:r>
              <a:rPr lang="ko-KR" altLang="en-US" sz="1120">
                <a:solidFill>
                  <a:schemeClr val="bg1">
                    <a:lumMod val="65000"/>
                  </a:schemeClr>
                </a:solidFill>
              </a:rPr>
              <a:t>교육용</a:t>
            </a:r>
            <a:r>
              <a:rPr lang="en-US" altLang="ko-KR" sz="1120">
                <a:solidFill>
                  <a:schemeClr val="bg1">
                    <a:lumMod val="65000"/>
                  </a:schemeClr>
                </a:solidFill>
              </a:rPr>
              <a:t>_</a:t>
            </a:r>
            <a:r>
              <a:rPr lang="ko-KR" altLang="en-US" sz="1120">
                <a:solidFill>
                  <a:schemeClr val="bg1">
                    <a:lumMod val="65000"/>
                  </a:schemeClr>
                </a:solidFill>
              </a:rPr>
              <a:t>배포금지</a:t>
            </a:r>
            <a:endParaRPr lang="ko-KR" altLang="en-US" sz="1120" dirty="0" err="1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2F11B6A-0C00-4B67-923D-8AC6E0506D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178" y="9347895"/>
            <a:ext cx="3119262" cy="5207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9DB2F8-DD24-4DEE-906F-DFFF47304F5C}"/>
              </a:ext>
            </a:extLst>
          </p:cNvPr>
          <p:cNvSpPr txBox="1"/>
          <p:nvPr userDrawn="1"/>
        </p:nvSpPr>
        <p:spPr>
          <a:xfrm>
            <a:off x="0" y="9472324"/>
            <a:ext cx="18119118" cy="420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66" dirty="0">
                <a:solidFill>
                  <a:schemeClr val="bg1">
                    <a:lumMod val="65000"/>
                  </a:schemeClr>
                </a:solidFill>
              </a:rPr>
              <a:t>※</a:t>
            </a:r>
            <a:r>
              <a:rPr lang="ko-KR" altLang="en-US" sz="1066" dirty="0">
                <a:solidFill>
                  <a:schemeClr val="bg1">
                    <a:lumMod val="65000"/>
                  </a:schemeClr>
                </a:solidFill>
              </a:rPr>
              <a:t>본 자료는 현장의 이해를 돕기 위해 제작된 사내 교육용 자료로서</a:t>
            </a:r>
            <a:r>
              <a:rPr lang="en-US" altLang="ko-KR" sz="1066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ko-KR" altLang="en-US" sz="1066" dirty="0">
                <a:solidFill>
                  <a:schemeClr val="bg1">
                    <a:lumMod val="65000"/>
                  </a:schemeClr>
                </a:solidFill>
              </a:rPr>
              <a:t>고객에게 제공 및 배포할 수 없습니다</a:t>
            </a:r>
            <a:r>
              <a:rPr lang="en-US" altLang="ko-KR" sz="1066" dirty="0">
                <a:solidFill>
                  <a:schemeClr val="bg1">
                    <a:lumMod val="65000"/>
                  </a:schemeClr>
                </a:solidFill>
              </a:rPr>
              <a:t>. [GA</a:t>
            </a:r>
            <a:r>
              <a:rPr lang="ko-KR" altLang="en-US" sz="1066" dirty="0">
                <a:solidFill>
                  <a:schemeClr val="bg1">
                    <a:lumMod val="65000"/>
                  </a:schemeClr>
                </a:solidFill>
              </a:rPr>
              <a:t>영업교육파트 </a:t>
            </a:r>
            <a:r>
              <a:rPr lang="en-US" altLang="ko-KR" sz="1066" dirty="0">
                <a:solidFill>
                  <a:schemeClr val="bg1">
                    <a:lumMod val="65000"/>
                  </a:schemeClr>
                </a:solidFill>
              </a:rPr>
              <a:t>2508-22]</a:t>
            </a:r>
          </a:p>
          <a:p>
            <a:endParaRPr lang="ko-KR" altLang="en-US" sz="1066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518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325777D1-9B04-8163-1A8F-6BE0FC45C8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08" y="1627859"/>
            <a:ext cx="3303148" cy="9193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altLang="ko-KR" spc="-53" noProof="0" dirty="0">
                <a:ln>
                  <a:solidFill>
                    <a:srgbClr val="1D46F3">
                      <a:shade val="50000"/>
                      <a:alpha val="0"/>
                    </a:srgbClr>
                  </a:solidFill>
                </a:ln>
                <a:solidFill>
                  <a:schemeClr val="accent3"/>
                </a:solidFill>
                <a:latin typeface="나눔스퀘어 네오 Heavy" panose="00000A00000000000000" pitchFamily="2" charset="-127"/>
                <a:ea typeface="나눔스퀘어 네오 Heavy" panose="00000A00000000000000" pitchFamily="2" charset="-127"/>
              </a:defRPr>
            </a:lvl1pPr>
          </a:lstStyle>
          <a:p>
            <a:pPr marR="0" lvl="0" defTabSz="975291" fontAlgn="auto" latinLnBrk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ko-KR" altLang="en-US" sz="2987" spc="-53" dirty="0">
                <a:ln>
                  <a:solidFill>
                    <a:srgbClr val="1D46F3">
                      <a:shade val="50000"/>
                      <a:alpha val="0"/>
                    </a:srgbClr>
                  </a:solidFill>
                </a:ln>
                <a:solidFill>
                  <a:schemeClr val="accent3"/>
                </a:solidFill>
                <a:latin typeface="나눔스퀘어 네오 Heavy" panose="00000A00000000000000" pitchFamily="2" charset="-127"/>
                <a:ea typeface="나눔스퀘어 네오 Heavy" panose="00000A00000000000000" pitchFamily="2" charset="-127"/>
              </a:rPr>
              <a:t>멋진 타이틀을</a:t>
            </a:r>
          </a:p>
          <a:p>
            <a:pPr marR="0" lvl="0" defTabSz="975291" fontAlgn="auto" latinLnBrk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ko-KR" altLang="en-US" sz="2987" spc="-53" dirty="0">
                <a:ln>
                  <a:solidFill>
                    <a:srgbClr val="1D46F3">
                      <a:shade val="50000"/>
                      <a:alpha val="0"/>
                    </a:srgbClr>
                  </a:solidFill>
                </a:ln>
                <a:solidFill>
                  <a:schemeClr val="accent3"/>
                </a:solidFill>
                <a:latin typeface="나눔스퀘어 네오 Heavy" panose="00000A00000000000000" pitchFamily="2" charset="-127"/>
                <a:ea typeface="나눔스퀘어 네오 Heavy" panose="00000A00000000000000" pitchFamily="2" charset="-127"/>
              </a:rPr>
              <a:t>깔끔하고 입력하세요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899E1E0-44B9-BA51-E797-083F56510F5F}"/>
              </a:ext>
            </a:extLst>
          </p:cNvPr>
          <p:cNvSpPr/>
          <p:nvPr userDrawn="1"/>
        </p:nvSpPr>
        <p:spPr>
          <a:xfrm>
            <a:off x="0" y="0"/>
            <a:ext cx="1087120" cy="9753600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 defTabSz="975291">
              <a:spcBef>
                <a:spcPts val="1066"/>
              </a:spcBef>
            </a:pPr>
            <a:endParaRPr lang="ko-KR" altLang="en-US" sz="1493" dirty="0" err="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223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F90D233-EAEC-D5A6-8DA6-A0F60B7B8E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3328" y="1600768"/>
            <a:ext cx="4144357" cy="8152835"/>
          </a:xfrm>
          <a:custGeom>
            <a:avLst/>
            <a:gdLst>
              <a:gd name="connsiteX0" fmla="*/ 0 w 3885335"/>
              <a:gd name="connsiteY0" fmla="*/ 0 h 5732462"/>
              <a:gd name="connsiteX1" fmla="*/ 3885335 w 3885335"/>
              <a:gd name="connsiteY1" fmla="*/ 0 h 5732462"/>
              <a:gd name="connsiteX2" fmla="*/ 3885335 w 3885335"/>
              <a:gd name="connsiteY2" fmla="*/ 5732462 h 5732462"/>
              <a:gd name="connsiteX3" fmla="*/ 0 w 3885335"/>
              <a:gd name="connsiteY3" fmla="*/ 5732462 h 5732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35" h="5732462">
                <a:moveTo>
                  <a:pt x="0" y="0"/>
                </a:moveTo>
                <a:lnTo>
                  <a:pt x="3885335" y="0"/>
                </a:lnTo>
                <a:lnTo>
                  <a:pt x="3885335" y="5732462"/>
                </a:lnTo>
                <a:lnTo>
                  <a:pt x="0" y="57324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51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C3FC37DF-9C43-C435-5DD8-98BA43C20D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87131" y="6446768"/>
            <a:ext cx="1994448" cy="2471906"/>
          </a:xfrm>
          <a:custGeom>
            <a:avLst/>
            <a:gdLst>
              <a:gd name="connsiteX0" fmla="*/ 0 w 1869795"/>
              <a:gd name="connsiteY0" fmla="*/ 0 h 1738059"/>
              <a:gd name="connsiteX1" fmla="*/ 1869795 w 1869795"/>
              <a:gd name="connsiteY1" fmla="*/ 0 h 1738059"/>
              <a:gd name="connsiteX2" fmla="*/ 1869795 w 1869795"/>
              <a:gd name="connsiteY2" fmla="*/ 1738059 h 1738059"/>
              <a:gd name="connsiteX3" fmla="*/ 0 w 1869795"/>
              <a:gd name="connsiteY3" fmla="*/ 1738059 h 173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9795" h="1738059">
                <a:moveTo>
                  <a:pt x="0" y="0"/>
                </a:moveTo>
                <a:lnTo>
                  <a:pt x="1869795" y="0"/>
                </a:lnTo>
                <a:lnTo>
                  <a:pt x="1869795" y="1738059"/>
                </a:lnTo>
                <a:lnTo>
                  <a:pt x="0" y="17380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7EF213DB-325A-8A94-2FA9-4CB52C5585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90999" y="4876803"/>
            <a:ext cx="2988556" cy="1193446"/>
          </a:xfrm>
          <a:custGeom>
            <a:avLst/>
            <a:gdLst>
              <a:gd name="connsiteX0" fmla="*/ 0 w 2801771"/>
              <a:gd name="connsiteY0" fmla="*/ 0 h 839142"/>
              <a:gd name="connsiteX1" fmla="*/ 2801771 w 2801771"/>
              <a:gd name="connsiteY1" fmla="*/ 0 h 839142"/>
              <a:gd name="connsiteX2" fmla="*/ 2801771 w 2801771"/>
              <a:gd name="connsiteY2" fmla="*/ 839142 h 839142"/>
              <a:gd name="connsiteX3" fmla="*/ 0 w 2801771"/>
              <a:gd name="connsiteY3" fmla="*/ 839142 h 839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1771" h="839142">
                <a:moveTo>
                  <a:pt x="0" y="0"/>
                </a:moveTo>
                <a:lnTo>
                  <a:pt x="2801771" y="0"/>
                </a:lnTo>
                <a:lnTo>
                  <a:pt x="2801771" y="839142"/>
                </a:lnTo>
                <a:lnTo>
                  <a:pt x="0" y="8391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1A5E569F-1A7A-D778-09CA-4CF6455282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62392" y="4876798"/>
            <a:ext cx="2425010" cy="4041862"/>
          </a:xfrm>
          <a:custGeom>
            <a:avLst/>
            <a:gdLst>
              <a:gd name="connsiteX0" fmla="*/ 0 w 2273447"/>
              <a:gd name="connsiteY0" fmla="*/ 0 h 2841934"/>
              <a:gd name="connsiteX1" fmla="*/ 2273447 w 2273447"/>
              <a:gd name="connsiteY1" fmla="*/ 0 h 2841934"/>
              <a:gd name="connsiteX2" fmla="*/ 2273447 w 2273447"/>
              <a:gd name="connsiteY2" fmla="*/ 2841934 h 2841934"/>
              <a:gd name="connsiteX3" fmla="*/ 0 w 2273447"/>
              <a:gd name="connsiteY3" fmla="*/ 2841934 h 284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3447" h="2841934">
                <a:moveTo>
                  <a:pt x="0" y="0"/>
                </a:moveTo>
                <a:lnTo>
                  <a:pt x="2273447" y="0"/>
                </a:lnTo>
                <a:lnTo>
                  <a:pt x="2273447" y="2841934"/>
                </a:lnTo>
                <a:lnTo>
                  <a:pt x="0" y="28419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F4CF490-5874-1D9C-F55A-C349E3DA43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26797" y="4876798"/>
            <a:ext cx="2020930" cy="4041862"/>
          </a:xfrm>
          <a:custGeom>
            <a:avLst/>
            <a:gdLst>
              <a:gd name="connsiteX0" fmla="*/ 0 w 1894622"/>
              <a:gd name="connsiteY0" fmla="*/ 0 h 2841934"/>
              <a:gd name="connsiteX1" fmla="*/ 1894622 w 1894622"/>
              <a:gd name="connsiteY1" fmla="*/ 0 h 2841934"/>
              <a:gd name="connsiteX2" fmla="*/ 1894622 w 1894622"/>
              <a:gd name="connsiteY2" fmla="*/ 2841934 h 2841934"/>
              <a:gd name="connsiteX3" fmla="*/ 0 w 1894622"/>
              <a:gd name="connsiteY3" fmla="*/ 2841934 h 284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4622" h="2841934">
                <a:moveTo>
                  <a:pt x="0" y="0"/>
                </a:moveTo>
                <a:lnTo>
                  <a:pt x="1894622" y="0"/>
                </a:lnTo>
                <a:lnTo>
                  <a:pt x="1894622" y="2841934"/>
                </a:lnTo>
                <a:lnTo>
                  <a:pt x="0" y="28419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E5F0EE6E-6C0A-85CF-19D2-AFAF9CD3B4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620975" y="6449370"/>
            <a:ext cx="2296706" cy="2469291"/>
          </a:xfrm>
          <a:custGeom>
            <a:avLst/>
            <a:gdLst>
              <a:gd name="connsiteX0" fmla="*/ 0 w 2153162"/>
              <a:gd name="connsiteY0" fmla="*/ 0 h 1736220"/>
              <a:gd name="connsiteX1" fmla="*/ 2153162 w 2153162"/>
              <a:gd name="connsiteY1" fmla="*/ 0 h 1736220"/>
              <a:gd name="connsiteX2" fmla="*/ 2153162 w 2153162"/>
              <a:gd name="connsiteY2" fmla="*/ 1736220 h 1736220"/>
              <a:gd name="connsiteX3" fmla="*/ 0 w 2153162"/>
              <a:gd name="connsiteY3" fmla="*/ 1736220 h 17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3162" h="1736220">
                <a:moveTo>
                  <a:pt x="0" y="0"/>
                </a:moveTo>
                <a:lnTo>
                  <a:pt x="2153162" y="0"/>
                </a:lnTo>
                <a:lnTo>
                  <a:pt x="2153162" y="1736220"/>
                </a:lnTo>
                <a:lnTo>
                  <a:pt x="0" y="17362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367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EF7F66A-676D-9511-2D6F-BA865508A8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72536" y="3648576"/>
            <a:ext cx="2050184" cy="3903461"/>
          </a:xfrm>
          <a:custGeom>
            <a:avLst/>
            <a:gdLst>
              <a:gd name="connsiteX0" fmla="*/ 0 w 1922048"/>
              <a:gd name="connsiteY0" fmla="*/ 0 h 2744621"/>
              <a:gd name="connsiteX1" fmla="*/ 1922048 w 1922048"/>
              <a:gd name="connsiteY1" fmla="*/ 0 h 2744621"/>
              <a:gd name="connsiteX2" fmla="*/ 1922048 w 1922048"/>
              <a:gd name="connsiteY2" fmla="*/ 2744621 h 2744621"/>
              <a:gd name="connsiteX3" fmla="*/ 0 w 1922048"/>
              <a:gd name="connsiteY3" fmla="*/ 2744621 h 274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048" h="2744621">
                <a:moveTo>
                  <a:pt x="0" y="0"/>
                </a:moveTo>
                <a:lnTo>
                  <a:pt x="1922048" y="0"/>
                </a:lnTo>
                <a:lnTo>
                  <a:pt x="1922048" y="2744621"/>
                </a:lnTo>
                <a:lnTo>
                  <a:pt x="0" y="27446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F4AFE57-6D2F-BACE-3B09-35BE49E0CB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30921" y="3648577"/>
            <a:ext cx="2050184" cy="3903461"/>
          </a:xfrm>
          <a:custGeom>
            <a:avLst/>
            <a:gdLst>
              <a:gd name="connsiteX0" fmla="*/ 0 w 1922048"/>
              <a:gd name="connsiteY0" fmla="*/ 0 h 2744621"/>
              <a:gd name="connsiteX1" fmla="*/ 1922048 w 1922048"/>
              <a:gd name="connsiteY1" fmla="*/ 0 h 2744621"/>
              <a:gd name="connsiteX2" fmla="*/ 1922048 w 1922048"/>
              <a:gd name="connsiteY2" fmla="*/ 2744621 h 2744621"/>
              <a:gd name="connsiteX3" fmla="*/ 0 w 1922048"/>
              <a:gd name="connsiteY3" fmla="*/ 2744621 h 274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048" h="2744621">
                <a:moveTo>
                  <a:pt x="0" y="0"/>
                </a:moveTo>
                <a:lnTo>
                  <a:pt x="1922048" y="0"/>
                </a:lnTo>
                <a:lnTo>
                  <a:pt x="1922048" y="2744621"/>
                </a:lnTo>
                <a:lnTo>
                  <a:pt x="0" y="27446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56C9A99-31D3-5F4E-53A9-F2DF4FD109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89305" y="3648573"/>
            <a:ext cx="2050184" cy="3903461"/>
          </a:xfrm>
          <a:custGeom>
            <a:avLst/>
            <a:gdLst>
              <a:gd name="connsiteX0" fmla="*/ 0 w 1922048"/>
              <a:gd name="connsiteY0" fmla="*/ 0 h 2744621"/>
              <a:gd name="connsiteX1" fmla="*/ 1922048 w 1922048"/>
              <a:gd name="connsiteY1" fmla="*/ 0 h 2744621"/>
              <a:gd name="connsiteX2" fmla="*/ 1922048 w 1922048"/>
              <a:gd name="connsiteY2" fmla="*/ 2744621 h 2744621"/>
              <a:gd name="connsiteX3" fmla="*/ 0 w 1922048"/>
              <a:gd name="connsiteY3" fmla="*/ 2744621 h 274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048" h="2744621">
                <a:moveTo>
                  <a:pt x="0" y="0"/>
                </a:moveTo>
                <a:lnTo>
                  <a:pt x="1922048" y="0"/>
                </a:lnTo>
                <a:lnTo>
                  <a:pt x="1922048" y="2744621"/>
                </a:lnTo>
                <a:lnTo>
                  <a:pt x="0" y="27446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A9D3FEC8-2294-3CEE-1B5D-6FB1CB1DEA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47689" y="3648576"/>
            <a:ext cx="2050184" cy="3903461"/>
          </a:xfrm>
          <a:custGeom>
            <a:avLst/>
            <a:gdLst>
              <a:gd name="connsiteX0" fmla="*/ 0 w 1922048"/>
              <a:gd name="connsiteY0" fmla="*/ 0 h 2744621"/>
              <a:gd name="connsiteX1" fmla="*/ 1922048 w 1922048"/>
              <a:gd name="connsiteY1" fmla="*/ 0 h 2744621"/>
              <a:gd name="connsiteX2" fmla="*/ 1922048 w 1922048"/>
              <a:gd name="connsiteY2" fmla="*/ 2744621 h 2744621"/>
              <a:gd name="connsiteX3" fmla="*/ 0 w 1922048"/>
              <a:gd name="connsiteY3" fmla="*/ 2744621 h 274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048" h="2744621">
                <a:moveTo>
                  <a:pt x="0" y="0"/>
                </a:moveTo>
                <a:lnTo>
                  <a:pt x="1922048" y="0"/>
                </a:lnTo>
                <a:lnTo>
                  <a:pt x="1922048" y="2744621"/>
                </a:lnTo>
                <a:lnTo>
                  <a:pt x="0" y="27446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49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A507CCB-A512-4C01-F40E-FF603E734C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50608" y="4005410"/>
            <a:ext cx="2397760" cy="3197013"/>
          </a:xfrm>
          <a:custGeom>
            <a:avLst/>
            <a:gdLst>
              <a:gd name="connsiteX0" fmla="*/ 1123950 w 2247900"/>
              <a:gd name="connsiteY0" fmla="*/ 0 h 2247900"/>
              <a:gd name="connsiteX1" fmla="*/ 2247900 w 2247900"/>
              <a:gd name="connsiteY1" fmla="*/ 1123950 h 2247900"/>
              <a:gd name="connsiteX2" fmla="*/ 1123950 w 2247900"/>
              <a:gd name="connsiteY2" fmla="*/ 2247900 h 2247900"/>
              <a:gd name="connsiteX3" fmla="*/ 0 w 2247900"/>
              <a:gd name="connsiteY3" fmla="*/ 1123950 h 2247900"/>
              <a:gd name="connsiteX4" fmla="*/ 1123950 w 2247900"/>
              <a:gd name="connsiteY4" fmla="*/ 0 h 224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7900" h="2247900">
                <a:moveTo>
                  <a:pt x="1123950" y="0"/>
                </a:moveTo>
                <a:cubicBezTo>
                  <a:pt x="1744690" y="0"/>
                  <a:pt x="2247900" y="503210"/>
                  <a:pt x="2247900" y="1123950"/>
                </a:cubicBezTo>
                <a:cubicBezTo>
                  <a:pt x="2247900" y="1744690"/>
                  <a:pt x="1744690" y="2247900"/>
                  <a:pt x="1123950" y="2247900"/>
                </a:cubicBezTo>
                <a:cubicBezTo>
                  <a:pt x="503210" y="2247900"/>
                  <a:pt x="0" y="1744690"/>
                  <a:pt x="0" y="1123950"/>
                </a:cubicBezTo>
                <a:cubicBezTo>
                  <a:pt x="0" y="503210"/>
                  <a:pt x="503210" y="0"/>
                  <a:pt x="1123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CF0EA58-319D-53AF-B6D1-C3E3C65F10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15967" y="4005410"/>
            <a:ext cx="2397760" cy="3197013"/>
          </a:xfrm>
          <a:custGeom>
            <a:avLst/>
            <a:gdLst>
              <a:gd name="connsiteX0" fmla="*/ 1123950 w 2247900"/>
              <a:gd name="connsiteY0" fmla="*/ 0 h 2247900"/>
              <a:gd name="connsiteX1" fmla="*/ 2247900 w 2247900"/>
              <a:gd name="connsiteY1" fmla="*/ 1123950 h 2247900"/>
              <a:gd name="connsiteX2" fmla="*/ 1123950 w 2247900"/>
              <a:gd name="connsiteY2" fmla="*/ 2247900 h 2247900"/>
              <a:gd name="connsiteX3" fmla="*/ 0 w 2247900"/>
              <a:gd name="connsiteY3" fmla="*/ 1123950 h 2247900"/>
              <a:gd name="connsiteX4" fmla="*/ 1123950 w 2247900"/>
              <a:gd name="connsiteY4" fmla="*/ 0 h 224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7900" h="2247900">
                <a:moveTo>
                  <a:pt x="1123950" y="0"/>
                </a:moveTo>
                <a:cubicBezTo>
                  <a:pt x="1744690" y="0"/>
                  <a:pt x="2247900" y="503210"/>
                  <a:pt x="2247900" y="1123950"/>
                </a:cubicBezTo>
                <a:cubicBezTo>
                  <a:pt x="2247900" y="1744690"/>
                  <a:pt x="1744690" y="2247900"/>
                  <a:pt x="1123950" y="2247900"/>
                </a:cubicBezTo>
                <a:cubicBezTo>
                  <a:pt x="503210" y="2247900"/>
                  <a:pt x="0" y="1744690"/>
                  <a:pt x="0" y="1123950"/>
                </a:cubicBezTo>
                <a:cubicBezTo>
                  <a:pt x="0" y="503210"/>
                  <a:pt x="503210" y="0"/>
                  <a:pt x="1123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A9D0356-A2F9-F29B-3494-E69668C197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81328" y="4005410"/>
            <a:ext cx="2397760" cy="3197013"/>
          </a:xfrm>
          <a:custGeom>
            <a:avLst/>
            <a:gdLst>
              <a:gd name="connsiteX0" fmla="*/ 1123950 w 2247900"/>
              <a:gd name="connsiteY0" fmla="*/ 0 h 2247900"/>
              <a:gd name="connsiteX1" fmla="*/ 2247900 w 2247900"/>
              <a:gd name="connsiteY1" fmla="*/ 1123950 h 2247900"/>
              <a:gd name="connsiteX2" fmla="*/ 1123950 w 2247900"/>
              <a:gd name="connsiteY2" fmla="*/ 2247900 h 2247900"/>
              <a:gd name="connsiteX3" fmla="*/ 0 w 2247900"/>
              <a:gd name="connsiteY3" fmla="*/ 1123950 h 2247900"/>
              <a:gd name="connsiteX4" fmla="*/ 1123950 w 2247900"/>
              <a:gd name="connsiteY4" fmla="*/ 0 h 224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7900" h="2247900">
                <a:moveTo>
                  <a:pt x="1123950" y="0"/>
                </a:moveTo>
                <a:cubicBezTo>
                  <a:pt x="1744690" y="0"/>
                  <a:pt x="2247900" y="503210"/>
                  <a:pt x="2247900" y="1123950"/>
                </a:cubicBezTo>
                <a:cubicBezTo>
                  <a:pt x="2247900" y="1744690"/>
                  <a:pt x="1744690" y="2247900"/>
                  <a:pt x="1123950" y="2247900"/>
                </a:cubicBezTo>
                <a:cubicBezTo>
                  <a:pt x="503210" y="2247900"/>
                  <a:pt x="0" y="1744690"/>
                  <a:pt x="0" y="1123950"/>
                </a:cubicBezTo>
                <a:cubicBezTo>
                  <a:pt x="0" y="503210"/>
                  <a:pt x="503210" y="0"/>
                  <a:pt x="1123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98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5599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D8F4D507-87FD-BEF1-1A5B-AB237C00D3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82709" y="4402672"/>
            <a:ext cx="10822092" cy="5350933"/>
          </a:xfrm>
          <a:custGeom>
            <a:avLst/>
            <a:gdLst>
              <a:gd name="connsiteX0" fmla="*/ 0 w 10145712"/>
              <a:gd name="connsiteY0" fmla="*/ 0 h 3762375"/>
              <a:gd name="connsiteX1" fmla="*/ 10145712 w 10145712"/>
              <a:gd name="connsiteY1" fmla="*/ 0 h 3762375"/>
              <a:gd name="connsiteX2" fmla="*/ 10145712 w 10145712"/>
              <a:gd name="connsiteY2" fmla="*/ 3762375 h 3762375"/>
              <a:gd name="connsiteX3" fmla="*/ 0 w 10145712"/>
              <a:gd name="connsiteY3" fmla="*/ 3762375 h 37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45712" h="3762375">
                <a:moveTo>
                  <a:pt x="0" y="0"/>
                </a:moveTo>
                <a:lnTo>
                  <a:pt x="10145712" y="0"/>
                </a:lnTo>
                <a:lnTo>
                  <a:pt x="10145712" y="3762375"/>
                </a:lnTo>
                <a:lnTo>
                  <a:pt x="0" y="37623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475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512C84C-1D0E-2FEA-41CC-AD81ACE7CB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9484" y="3846365"/>
            <a:ext cx="4860625" cy="4191328"/>
          </a:xfrm>
          <a:custGeom>
            <a:avLst/>
            <a:gdLst>
              <a:gd name="connsiteX0" fmla="*/ 0 w 4556835"/>
              <a:gd name="connsiteY0" fmla="*/ 0 h 2947028"/>
              <a:gd name="connsiteX1" fmla="*/ 4556835 w 4556835"/>
              <a:gd name="connsiteY1" fmla="*/ 0 h 2947028"/>
              <a:gd name="connsiteX2" fmla="*/ 4556835 w 4556835"/>
              <a:gd name="connsiteY2" fmla="*/ 2947028 h 2947028"/>
              <a:gd name="connsiteX3" fmla="*/ 0 w 4556835"/>
              <a:gd name="connsiteY3" fmla="*/ 2947028 h 294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56835" h="2947028">
                <a:moveTo>
                  <a:pt x="0" y="0"/>
                </a:moveTo>
                <a:lnTo>
                  <a:pt x="4556835" y="0"/>
                </a:lnTo>
                <a:lnTo>
                  <a:pt x="4556835" y="2947028"/>
                </a:lnTo>
                <a:lnTo>
                  <a:pt x="0" y="29470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099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F8DBA5E-E537-5F27-0A6C-E17C405634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62211" y="3648572"/>
            <a:ext cx="4655476" cy="2441798"/>
          </a:xfrm>
          <a:custGeom>
            <a:avLst/>
            <a:gdLst>
              <a:gd name="connsiteX0" fmla="*/ 0 w 4364509"/>
              <a:gd name="connsiteY0" fmla="*/ 0 h 1716889"/>
              <a:gd name="connsiteX1" fmla="*/ 4364509 w 4364509"/>
              <a:gd name="connsiteY1" fmla="*/ 0 h 1716889"/>
              <a:gd name="connsiteX2" fmla="*/ 4364509 w 4364509"/>
              <a:gd name="connsiteY2" fmla="*/ 1716889 h 1716889"/>
              <a:gd name="connsiteX3" fmla="*/ 0 w 4364509"/>
              <a:gd name="connsiteY3" fmla="*/ 1716889 h 171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4509" h="1716889">
                <a:moveTo>
                  <a:pt x="0" y="0"/>
                </a:moveTo>
                <a:lnTo>
                  <a:pt x="4364509" y="0"/>
                </a:lnTo>
                <a:lnTo>
                  <a:pt x="4364509" y="1716889"/>
                </a:lnTo>
                <a:lnTo>
                  <a:pt x="0" y="1716889"/>
                </a:lnTo>
                <a:close/>
              </a:path>
            </a:pathLst>
          </a:custGeom>
          <a:ln w="19050">
            <a:solidFill>
              <a:schemeClr val="accent3"/>
            </a:solidFill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45AFCCD-4D59-DDC2-85D5-6CE6150F61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62393" y="6480945"/>
            <a:ext cx="4655476" cy="2441798"/>
          </a:xfrm>
          <a:custGeom>
            <a:avLst/>
            <a:gdLst>
              <a:gd name="connsiteX0" fmla="*/ 0 w 4364509"/>
              <a:gd name="connsiteY0" fmla="*/ 0 h 1716889"/>
              <a:gd name="connsiteX1" fmla="*/ 4364509 w 4364509"/>
              <a:gd name="connsiteY1" fmla="*/ 0 h 1716889"/>
              <a:gd name="connsiteX2" fmla="*/ 4364509 w 4364509"/>
              <a:gd name="connsiteY2" fmla="*/ 1716889 h 1716889"/>
              <a:gd name="connsiteX3" fmla="*/ 0 w 4364509"/>
              <a:gd name="connsiteY3" fmla="*/ 1716889 h 171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4509" h="1716889">
                <a:moveTo>
                  <a:pt x="0" y="0"/>
                </a:moveTo>
                <a:lnTo>
                  <a:pt x="4364509" y="0"/>
                </a:lnTo>
                <a:lnTo>
                  <a:pt x="4364509" y="1716889"/>
                </a:lnTo>
                <a:lnTo>
                  <a:pt x="0" y="1716889"/>
                </a:lnTo>
                <a:close/>
              </a:path>
            </a:pathLst>
          </a:custGeom>
          <a:ln w="19050">
            <a:solidFill>
              <a:schemeClr val="accent3"/>
            </a:solidFill>
          </a:ln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93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81B5B35E-4130-9642-52B1-301B5F21F0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23076" y="3670809"/>
            <a:ext cx="1612096" cy="2559553"/>
          </a:xfrm>
          <a:custGeom>
            <a:avLst/>
            <a:gdLst>
              <a:gd name="connsiteX0" fmla="*/ 0 w 1511340"/>
              <a:gd name="connsiteY0" fmla="*/ 0 h 1799686"/>
              <a:gd name="connsiteX1" fmla="*/ 1511340 w 1511340"/>
              <a:gd name="connsiteY1" fmla="*/ 0 h 1799686"/>
              <a:gd name="connsiteX2" fmla="*/ 1511340 w 1511340"/>
              <a:gd name="connsiteY2" fmla="*/ 1799686 h 1799686"/>
              <a:gd name="connsiteX3" fmla="*/ 0 w 1511340"/>
              <a:gd name="connsiteY3" fmla="*/ 1799686 h 179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1340" h="1799686">
                <a:moveTo>
                  <a:pt x="0" y="0"/>
                </a:moveTo>
                <a:lnTo>
                  <a:pt x="1511340" y="0"/>
                </a:lnTo>
                <a:lnTo>
                  <a:pt x="1511340" y="1799686"/>
                </a:lnTo>
                <a:lnTo>
                  <a:pt x="0" y="1799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5C5E9B89-C33C-1F2E-77CF-1A86FB4D67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42712" y="6419672"/>
            <a:ext cx="1658311" cy="2500624"/>
          </a:xfrm>
          <a:custGeom>
            <a:avLst/>
            <a:gdLst>
              <a:gd name="connsiteX0" fmla="*/ 0 w 1554667"/>
              <a:gd name="connsiteY0" fmla="*/ 0 h 1758251"/>
              <a:gd name="connsiteX1" fmla="*/ 1554667 w 1554667"/>
              <a:gd name="connsiteY1" fmla="*/ 0 h 1758251"/>
              <a:gd name="connsiteX2" fmla="*/ 1554667 w 1554667"/>
              <a:gd name="connsiteY2" fmla="*/ 1758251 h 1758251"/>
              <a:gd name="connsiteX3" fmla="*/ 0 w 1554667"/>
              <a:gd name="connsiteY3" fmla="*/ 1758251 h 175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4667" h="1758251">
                <a:moveTo>
                  <a:pt x="0" y="0"/>
                </a:moveTo>
                <a:lnTo>
                  <a:pt x="1554667" y="0"/>
                </a:lnTo>
                <a:lnTo>
                  <a:pt x="1554667" y="1758251"/>
                </a:lnTo>
                <a:lnTo>
                  <a:pt x="0" y="17582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E01F4720-8F05-88A0-FC2E-E2CC2C175C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2638" y="3692531"/>
            <a:ext cx="1617597" cy="2550773"/>
          </a:xfrm>
          <a:custGeom>
            <a:avLst/>
            <a:gdLst>
              <a:gd name="connsiteX0" fmla="*/ 0 w 1516497"/>
              <a:gd name="connsiteY0" fmla="*/ 0 h 1793512"/>
              <a:gd name="connsiteX1" fmla="*/ 1516497 w 1516497"/>
              <a:gd name="connsiteY1" fmla="*/ 0 h 1793512"/>
              <a:gd name="connsiteX2" fmla="*/ 1516497 w 1516497"/>
              <a:gd name="connsiteY2" fmla="*/ 1793512 h 1793512"/>
              <a:gd name="connsiteX3" fmla="*/ 0 w 1516497"/>
              <a:gd name="connsiteY3" fmla="*/ 1793512 h 179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97" h="1793512">
                <a:moveTo>
                  <a:pt x="0" y="0"/>
                </a:moveTo>
                <a:lnTo>
                  <a:pt x="1516497" y="0"/>
                </a:lnTo>
                <a:lnTo>
                  <a:pt x="1516497" y="1793512"/>
                </a:lnTo>
                <a:lnTo>
                  <a:pt x="0" y="17935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6FCFCB14-6991-C2DB-0FD1-6D0928AE6F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39943" y="3670809"/>
            <a:ext cx="1612096" cy="2559553"/>
          </a:xfrm>
          <a:custGeom>
            <a:avLst/>
            <a:gdLst>
              <a:gd name="connsiteX0" fmla="*/ 0 w 1511340"/>
              <a:gd name="connsiteY0" fmla="*/ 0 h 1799686"/>
              <a:gd name="connsiteX1" fmla="*/ 1511340 w 1511340"/>
              <a:gd name="connsiteY1" fmla="*/ 0 h 1799686"/>
              <a:gd name="connsiteX2" fmla="*/ 1511340 w 1511340"/>
              <a:gd name="connsiteY2" fmla="*/ 1799686 h 1799686"/>
              <a:gd name="connsiteX3" fmla="*/ 0 w 1511340"/>
              <a:gd name="connsiteY3" fmla="*/ 1799686 h 179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1340" h="1799686">
                <a:moveTo>
                  <a:pt x="0" y="0"/>
                </a:moveTo>
                <a:lnTo>
                  <a:pt x="1511340" y="0"/>
                </a:lnTo>
                <a:lnTo>
                  <a:pt x="1511340" y="1799686"/>
                </a:lnTo>
                <a:lnTo>
                  <a:pt x="0" y="1799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EA6D3217-A92D-0A84-E0F5-F99B3A3F07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40310" y="6419669"/>
            <a:ext cx="1658311" cy="2500624"/>
          </a:xfrm>
          <a:custGeom>
            <a:avLst/>
            <a:gdLst>
              <a:gd name="connsiteX0" fmla="*/ 0 w 1554667"/>
              <a:gd name="connsiteY0" fmla="*/ 0 h 1758251"/>
              <a:gd name="connsiteX1" fmla="*/ 1554667 w 1554667"/>
              <a:gd name="connsiteY1" fmla="*/ 0 h 1758251"/>
              <a:gd name="connsiteX2" fmla="*/ 1554667 w 1554667"/>
              <a:gd name="connsiteY2" fmla="*/ 1758251 h 1758251"/>
              <a:gd name="connsiteX3" fmla="*/ 0 w 1554667"/>
              <a:gd name="connsiteY3" fmla="*/ 1758251 h 175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4667" h="1758251">
                <a:moveTo>
                  <a:pt x="0" y="0"/>
                </a:moveTo>
                <a:lnTo>
                  <a:pt x="1554667" y="0"/>
                </a:lnTo>
                <a:lnTo>
                  <a:pt x="1554667" y="1758251"/>
                </a:lnTo>
                <a:lnTo>
                  <a:pt x="0" y="17582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31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658A3BD-B4B4-22FF-67D7-28C64D40F3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64841" y="3670809"/>
            <a:ext cx="1612096" cy="2559553"/>
          </a:xfrm>
          <a:custGeom>
            <a:avLst/>
            <a:gdLst>
              <a:gd name="connsiteX0" fmla="*/ 0 w 1511340"/>
              <a:gd name="connsiteY0" fmla="*/ 0 h 1799686"/>
              <a:gd name="connsiteX1" fmla="*/ 1511340 w 1511340"/>
              <a:gd name="connsiteY1" fmla="*/ 0 h 1799686"/>
              <a:gd name="connsiteX2" fmla="*/ 1511340 w 1511340"/>
              <a:gd name="connsiteY2" fmla="*/ 1799686 h 1799686"/>
              <a:gd name="connsiteX3" fmla="*/ 0 w 1511340"/>
              <a:gd name="connsiteY3" fmla="*/ 1799686 h 179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1340" h="1799686">
                <a:moveTo>
                  <a:pt x="0" y="0"/>
                </a:moveTo>
                <a:lnTo>
                  <a:pt x="1511340" y="0"/>
                </a:lnTo>
                <a:lnTo>
                  <a:pt x="1511340" y="1799686"/>
                </a:lnTo>
                <a:lnTo>
                  <a:pt x="0" y="1799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EEE2A5C-E3E4-C8D6-AC8F-7CB0755E98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16990" y="3670809"/>
            <a:ext cx="1612096" cy="2559553"/>
          </a:xfrm>
          <a:custGeom>
            <a:avLst/>
            <a:gdLst>
              <a:gd name="connsiteX0" fmla="*/ 0 w 1511340"/>
              <a:gd name="connsiteY0" fmla="*/ 0 h 1799686"/>
              <a:gd name="connsiteX1" fmla="*/ 1511340 w 1511340"/>
              <a:gd name="connsiteY1" fmla="*/ 0 h 1799686"/>
              <a:gd name="connsiteX2" fmla="*/ 1511340 w 1511340"/>
              <a:gd name="connsiteY2" fmla="*/ 1799686 h 1799686"/>
              <a:gd name="connsiteX3" fmla="*/ 0 w 1511340"/>
              <a:gd name="connsiteY3" fmla="*/ 1799686 h 179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1340" h="1799686">
                <a:moveTo>
                  <a:pt x="0" y="0"/>
                </a:moveTo>
                <a:lnTo>
                  <a:pt x="1511340" y="0"/>
                </a:lnTo>
                <a:lnTo>
                  <a:pt x="1511340" y="1799686"/>
                </a:lnTo>
                <a:lnTo>
                  <a:pt x="0" y="1799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83164A22-B3F2-9727-F016-9453FD285D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57814" y="3670809"/>
            <a:ext cx="1612096" cy="2559553"/>
          </a:xfrm>
          <a:custGeom>
            <a:avLst/>
            <a:gdLst>
              <a:gd name="connsiteX0" fmla="*/ 0 w 1511340"/>
              <a:gd name="connsiteY0" fmla="*/ 0 h 1799686"/>
              <a:gd name="connsiteX1" fmla="*/ 1511340 w 1511340"/>
              <a:gd name="connsiteY1" fmla="*/ 0 h 1799686"/>
              <a:gd name="connsiteX2" fmla="*/ 1511340 w 1511340"/>
              <a:gd name="connsiteY2" fmla="*/ 1799686 h 1799686"/>
              <a:gd name="connsiteX3" fmla="*/ 0 w 1511340"/>
              <a:gd name="connsiteY3" fmla="*/ 1799686 h 179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1340" h="1799686">
                <a:moveTo>
                  <a:pt x="0" y="0"/>
                </a:moveTo>
                <a:lnTo>
                  <a:pt x="1511340" y="0"/>
                </a:lnTo>
                <a:lnTo>
                  <a:pt x="1511340" y="1799686"/>
                </a:lnTo>
                <a:lnTo>
                  <a:pt x="0" y="1799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CF2B042F-D0AD-4D71-8BC1-3B538E5211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29124" y="6423690"/>
            <a:ext cx="1612096" cy="2559553"/>
          </a:xfrm>
          <a:custGeom>
            <a:avLst/>
            <a:gdLst>
              <a:gd name="connsiteX0" fmla="*/ 0 w 1511340"/>
              <a:gd name="connsiteY0" fmla="*/ 0 h 1799686"/>
              <a:gd name="connsiteX1" fmla="*/ 1511340 w 1511340"/>
              <a:gd name="connsiteY1" fmla="*/ 0 h 1799686"/>
              <a:gd name="connsiteX2" fmla="*/ 1511340 w 1511340"/>
              <a:gd name="connsiteY2" fmla="*/ 1799686 h 1799686"/>
              <a:gd name="connsiteX3" fmla="*/ 0 w 1511340"/>
              <a:gd name="connsiteY3" fmla="*/ 1799686 h 179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1340" h="1799686">
                <a:moveTo>
                  <a:pt x="0" y="0"/>
                </a:moveTo>
                <a:lnTo>
                  <a:pt x="1511340" y="0"/>
                </a:lnTo>
                <a:lnTo>
                  <a:pt x="1511340" y="1799686"/>
                </a:lnTo>
                <a:lnTo>
                  <a:pt x="0" y="1799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F5DCB7B4-DCCA-98ED-A7BA-61ED5FCE6D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70889" y="6423690"/>
            <a:ext cx="1612096" cy="2559553"/>
          </a:xfrm>
          <a:custGeom>
            <a:avLst/>
            <a:gdLst>
              <a:gd name="connsiteX0" fmla="*/ 0 w 1511340"/>
              <a:gd name="connsiteY0" fmla="*/ 0 h 1799686"/>
              <a:gd name="connsiteX1" fmla="*/ 1511340 w 1511340"/>
              <a:gd name="connsiteY1" fmla="*/ 0 h 1799686"/>
              <a:gd name="connsiteX2" fmla="*/ 1511340 w 1511340"/>
              <a:gd name="connsiteY2" fmla="*/ 1799686 h 1799686"/>
              <a:gd name="connsiteX3" fmla="*/ 0 w 1511340"/>
              <a:gd name="connsiteY3" fmla="*/ 1799686 h 179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1340" h="1799686">
                <a:moveTo>
                  <a:pt x="0" y="0"/>
                </a:moveTo>
                <a:lnTo>
                  <a:pt x="1511340" y="0"/>
                </a:lnTo>
                <a:lnTo>
                  <a:pt x="1511340" y="1799686"/>
                </a:lnTo>
                <a:lnTo>
                  <a:pt x="0" y="1799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33963465-D076-57A3-4041-E748F0B5E9D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30837" y="6423690"/>
            <a:ext cx="1612096" cy="2559553"/>
          </a:xfrm>
          <a:custGeom>
            <a:avLst/>
            <a:gdLst>
              <a:gd name="connsiteX0" fmla="*/ 0 w 1511340"/>
              <a:gd name="connsiteY0" fmla="*/ 0 h 1799686"/>
              <a:gd name="connsiteX1" fmla="*/ 1511340 w 1511340"/>
              <a:gd name="connsiteY1" fmla="*/ 0 h 1799686"/>
              <a:gd name="connsiteX2" fmla="*/ 1511340 w 1511340"/>
              <a:gd name="connsiteY2" fmla="*/ 1799686 h 1799686"/>
              <a:gd name="connsiteX3" fmla="*/ 0 w 1511340"/>
              <a:gd name="connsiteY3" fmla="*/ 1799686 h 179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1340" h="1799686">
                <a:moveTo>
                  <a:pt x="0" y="0"/>
                </a:moveTo>
                <a:lnTo>
                  <a:pt x="1511340" y="0"/>
                </a:lnTo>
                <a:lnTo>
                  <a:pt x="1511340" y="1799686"/>
                </a:lnTo>
                <a:lnTo>
                  <a:pt x="0" y="1799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1089CB8-25C8-7FCD-DCDD-54B8ECE932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23076" y="3670809"/>
            <a:ext cx="1612096" cy="2559553"/>
          </a:xfrm>
          <a:custGeom>
            <a:avLst/>
            <a:gdLst>
              <a:gd name="connsiteX0" fmla="*/ 0 w 1511340"/>
              <a:gd name="connsiteY0" fmla="*/ 0 h 1799686"/>
              <a:gd name="connsiteX1" fmla="*/ 1511340 w 1511340"/>
              <a:gd name="connsiteY1" fmla="*/ 0 h 1799686"/>
              <a:gd name="connsiteX2" fmla="*/ 1511340 w 1511340"/>
              <a:gd name="connsiteY2" fmla="*/ 1799686 h 1799686"/>
              <a:gd name="connsiteX3" fmla="*/ 0 w 1511340"/>
              <a:gd name="connsiteY3" fmla="*/ 1799686 h 179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1340" h="1799686">
                <a:moveTo>
                  <a:pt x="0" y="0"/>
                </a:moveTo>
                <a:lnTo>
                  <a:pt x="1511340" y="0"/>
                </a:lnTo>
                <a:lnTo>
                  <a:pt x="1511340" y="1799686"/>
                </a:lnTo>
                <a:lnTo>
                  <a:pt x="0" y="1799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95761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ED6EAF1-87D7-275D-37AA-FA5DC2CB2F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5132" y="3793491"/>
            <a:ext cx="2287693" cy="4903471"/>
          </a:xfrm>
          <a:custGeom>
            <a:avLst/>
            <a:gdLst>
              <a:gd name="connsiteX0" fmla="*/ 0 w 2144713"/>
              <a:gd name="connsiteY0" fmla="*/ 0 h 3447753"/>
              <a:gd name="connsiteX1" fmla="*/ 2144713 w 2144713"/>
              <a:gd name="connsiteY1" fmla="*/ 0 h 3447753"/>
              <a:gd name="connsiteX2" fmla="*/ 2144713 w 2144713"/>
              <a:gd name="connsiteY2" fmla="*/ 3447753 h 3447753"/>
              <a:gd name="connsiteX3" fmla="*/ 0 w 2144713"/>
              <a:gd name="connsiteY3" fmla="*/ 3447753 h 3447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4713" h="3447753">
                <a:moveTo>
                  <a:pt x="0" y="0"/>
                </a:moveTo>
                <a:lnTo>
                  <a:pt x="2144713" y="0"/>
                </a:lnTo>
                <a:lnTo>
                  <a:pt x="2144713" y="3447753"/>
                </a:lnTo>
                <a:lnTo>
                  <a:pt x="0" y="34477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25FBF64D-0E11-1C66-12D8-45E66E4DE1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47561" y="3793491"/>
            <a:ext cx="2287693" cy="4903471"/>
          </a:xfrm>
          <a:custGeom>
            <a:avLst/>
            <a:gdLst>
              <a:gd name="connsiteX0" fmla="*/ 0 w 2144713"/>
              <a:gd name="connsiteY0" fmla="*/ 0 h 3447753"/>
              <a:gd name="connsiteX1" fmla="*/ 2144713 w 2144713"/>
              <a:gd name="connsiteY1" fmla="*/ 0 h 3447753"/>
              <a:gd name="connsiteX2" fmla="*/ 2144713 w 2144713"/>
              <a:gd name="connsiteY2" fmla="*/ 3447753 h 3447753"/>
              <a:gd name="connsiteX3" fmla="*/ 0 w 2144713"/>
              <a:gd name="connsiteY3" fmla="*/ 3447753 h 3447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4713" h="3447753">
                <a:moveTo>
                  <a:pt x="0" y="0"/>
                </a:moveTo>
                <a:lnTo>
                  <a:pt x="2144713" y="0"/>
                </a:lnTo>
                <a:lnTo>
                  <a:pt x="2144713" y="3447753"/>
                </a:lnTo>
                <a:lnTo>
                  <a:pt x="0" y="34477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B7D31F3C-70A6-3BE6-1C93-AD18E1964CA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29986" y="3793491"/>
            <a:ext cx="2287693" cy="4903471"/>
          </a:xfrm>
          <a:custGeom>
            <a:avLst/>
            <a:gdLst>
              <a:gd name="connsiteX0" fmla="*/ 0 w 2144713"/>
              <a:gd name="connsiteY0" fmla="*/ 0 h 3447753"/>
              <a:gd name="connsiteX1" fmla="*/ 2144713 w 2144713"/>
              <a:gd name="connsiteY1" fmla="*/ 0 h 3447753"/>
              <a:gd name="connsiteX2" fmla="*/ 2144713 w 2144713"/>
              <a:gd name="connsiteY2" fmla="*/ 3447753 h 3447753"/>
              <a:gd name="connsiteX3" fmla="*/ 0 w 2144713"/>
              <a:gd name="connsiteY3" fmla="*/ 3447753 h 3447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4713" h="3447753">
                <a:moveTo>
                  <a:pt x="0" y="0"/>
                </a:moveTo>
                <a:lnTo>
                  <a:pt x="2144713" y="0"/>
                </a:lnTo>
                <a:lnTo>
                  <a:pt x="2144713" y="3447753"/>
                </a:lnTo>
                <a:lnTo>
                  <a:pt x="0" y="34477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6FB8758-3EFC-4855-94E7-ADBE75F3A0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82709" y="3793491"/>
            <a:ext cx="2287693" cy="4903471"/>
          </a:xfrm>
          <a:custGeom>
            <a:avLst/>
            <a:gdLst>
              <a:gd name="connsiteX0" fmla="*/ 0 w 2144713"/>
              <a:gd name="connsiteY0" fmla="*/ 0 h 3447753"/>
              <a:gd name="connsiteX1" fmla="*/ 2144713 w 2144713"/>
              <a:gd name="connsiteY1" fmla="*/ 0 h 3447753"/>
              <a:gd name="connsiteX2" fmla="*/ 2144713 w 2144713"/>
              <a:gd name="connsiteY2" fmla="*/ 3447753 h 3447753"/>
              <a:gd name="connsiteX3" fmla="*/ 0 w 2144713"/>
              <a:gd name="connsiteY3" fmla="*/ 3447753 h 3447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4713" h="3447753">
                <a:moveTo>
                  <a:pt x="0" y="0"/>
                </a:moveTo>
                <a:lnTo>
                  <a:pt x="2144713" y="0"/>
                </a:lnTo>
                <a:lnTo>
                  <a:pt x="2144713" y="3447753"/>
                </a:lnTo>
                <a:lnTo>
                  <a:pt x="0" y="34477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4953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3E1E6C7-DAB2-8C52-95CF-89CB90982B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45628" y="2965446"/>
            <a:ext cx="2116443" cy="5948725"/>
          </a:xfrm>
          <a:custGeom>
            <a:avLst/>
            <a:gdLst>
              <a:gd name="connsiteX0" fmla="*/ 255203 w 1984166"/>
              <a:gd name="connsiteY0" fmla="*/ 0 h 4182697"/>
              <a:gd name="connsiteX1" fmla="*/ 1728963 w 1984166"/>
              <a:gd name="connsiteY1" fmla="*/ 0 h 4182697"/>
              <a:gd name="connsiteX2" fmla="*/ 1984166 w 1984166"/>
              <a:gd name="connsiteY2" fmla="*/ 255203 h 4182697"/>
              <a:gd name="connsiteX3" fmla="*/ 1984166 w 1984166"/>
              <a:gd name="connsiteY3" fmla="*/ 3927494 h 4182697"/>
              <a:gd name="connsiteX4" fmla="*/ 1728963 w 1984166"/>
              <a:gd name="connsiteY4" fmla="*/ 4182697 h 4182697"/>
              <a:gd name="connsiteX5" fmla="*/ 255203 w 1984166"/>
              <a:gd name="connsiteY5" fmla="*/ 4182697 h 4182697"/>
              <a:gd name="connsiteX6" fmla="*/ 0 w 1984166"/>
              <a:gd name="connsiteY6" fmla="*/ 3927494 h 4182697"/>
              <a:gd name="connsiteX7" fmla="*/ 0 w 1984166"/>
              <a:gd name="connsiteY7" fmla="*/ 255203 h 4182697"/>
              <a:gd name="connsiteX8" fmla="*/ 255203 w 1984166"/>
              <a:gd name="connsiteY8" fmla="*/ 0 h 4182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4166" h="4182697">
                <a:moveTo>
                  <a:pt x="255203" y="0"/>
                </a:moveTo>
                <a:lnTo>
                  <a:pt x="1728963" y="0"/>
                </a:lnTo>
                <a:cubicBezTo>
                  <a:pt x="1869908" y="0"/>
                  <a:pt x="1984166" y="114258"/>
                  <a:pt x="1984166" y="255203"/>
                </a:cubicBezTo>
                <a:lnTo>
                  <a:pt x="1984166" y="3927494"/>
                </a:lnTo>
                <a:cubicBezTo>
                  <a:pt x="1984166" y="4068439"/>
                  <a:pt x="1869908" y="4182697"/>
                  <a:pt x="1728963" y="4182697"/>
                </a:cubicBezTo>
                <a:lnTo>
                  <a:pt x="255203" y="4182697"/>
                </a:lnTo>
                <a:cubicBezTo>
                  <a:pt x="114258" y="4182697"/>
                  <a:pt x="0" y="4068439"/>
                  <a:pt x="0" y="3927494"/>
                </a:cubicBezTo>
                <a:lnTo>
                  <a:pt x="0" y="255203"/>
                </a:lnTo>
                <a:cubicBezTo>
                  <a:pt x="0" y="114258"/>
                  <a:pt x="114258" y="0"/>
                  <a:pt x="25520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96364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0D4C078-833C-FD4A-19A0-0C29F73836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80051" y="4104474"/>
            <a:ext cx="3116906" cy="4155874"/>
          </a:xfrm>
          <a:custGeom>
            <a:avLst/>
            <a:gdLst>
              <a:gd name="connsiteX0" fmla="*/ 1461050 w 2922099"/>
              <a:gd name="connsiteY0" fmla="*/ 0 h 2922099"/>
              <a:gd name="connsiteX1" fmla="*/ 2922099 w 2922099"/>
              <a:gd name="connsiteY1" fmla="*/ 1461050 h 2922099"/>
              <a:gd name="connsiteX2" fmla="*/ 1461050 w 2922099"/>
              <a:gd name="connsiteY2" fmla="*/ 2922099 h 2922099"/>
              <a:gd name="connsiteX3" fmla="*/ 0 w 2922099"/>
              <a:gd name="connsiteY3" fmla="*/ 1461050 h 2922099"/>
              <a:gd name="connsiteX4" fmla="*/ 1461050 w 2922099"/>
              <a:gd name="connsiteY4" fmla="*/ 0 h 2922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2099" h="2922099">
                <a:moveTo>
                  <a:pt x="1461050" y="0"/>
                </a:moveTo>
                <a:cubicBezTo>
                  <a:pt x="2267965" y="0"/>
                  <a:pt x="2922099" y="654135"/>
                  <a:pt x="2922099" y="1461050"/>
                </a:cubicBezTo>
                <a:cubicBezTo>
                  <a:pt x="2922099" y="2267965"/>
                  <a:pt x="2267965" y="2922099"/>
                  <a:pt x="1461050" y="2922099"/>
                </a:cubicBezTo>
                <a:cubicBezTo>
                  <a:pt x="654135" y="2922099"/>
                  <a:pt x="0" y="2267965"/>
                  <a:pt x="0" y="1461050"/>
                </a:cubicBezTo>
                <a:cubicBezTo>
                  <a:pt x="0" y="654135"/>
                  <a:pt x="654135" y="0"/>
                  <a:pt x="14610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51994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83ED872-EE30-4EE9-2D88-9D9EF61B8D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1069" y="519838"/>
            <a:ext cx="4875580" cy="9753600"/>
          </a:xfrm>
          <a:custGeom>
            <a:avLst/>
            <a:gdLst>
              <a:gd name="connsiteX0" fmla="*/ 0 w 4570857"/>
              <a:gd name="connsiteY0" fmla="*/ 0 h 6858000"/>
              <a:gd name="connsiteX1" fmla="*/ 4570857 w 4570857"/>
              <a:gd name="connsiteY1" fmla="*/ 0 h 6858000"/>
              <a:gd name="connsiteX2" fmla="*/ 4570857 w 4570857"/>
              <a:gd name="connsiteY2" fmla="*/ 6858000 h 6858000"/>
              <a:gd name="connsiteX3" fmla="*/ 0 w 45708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57" h="6858000">
                <a:moveTo>
                  <a:pt x="0" y="0"/>
                </a:moveTo>
                <a:lnTo>
                  <a:pt x="4570857" y="0"/>
                </a:lnTo>
                <a:lnTo>
                  <a:pt x="45708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01520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B52A2540-E6D7-E285-61F8-C55665D32A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07499" y="3996841"/>
            <a:ext cx="2352806" cy="2223517"/>
          </a:xfrm>
          <a:custGeom>
            <a:avLst/>
            <a:gdLst>
              <a:gd name="connsiteX0" fmla="*/ 0 w 2205756"/>
              <a:gd name="connsiteY0" fmla="*/ 0 h 1563411"/>
              <a:gd name="connsiteX1" fmla="*/ 2205756 w 2205756"/>
              <a:gd name="connsiteY1" fmla="*/ 0 h 1563411"/>
              <a:gd name="connsiteX2" fmla="*/ 2205756 w 2205756"/>
              <a:gd name="connsiteY2" fmla="*/ 1563411 h 1563411"/>
              <a:gd name="connsiteX3" fmla="*/ 0 w 2205756"/>
              <a:gd name="connsiteY3" fmla="*/ 1563411 h 156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5756" h="1563411">
                <a:moveTo>
                  <a:pt x="0" y="0"/>
                </a:moveTo>
                <a:lnTo>
                  <a:pt x="2205756" y="0"/>
                </a:lnTo>
                <a:lnTo>
                  <a:pt x="2205756" y="1563411"/>
                </a:lnTo>
                <a:lnTo>
                  <a:pt x="0" y="15634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98C45C04-B20D-A659-0117-AB4CFB1028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92750" y="6353957"/>
            <a:ext cx="2352806" cy="2223517"/>
          </a:xfrm>
          <a:custGeom>
            <a:avLst/>
            <a:gdLst>
              <a:gd name="connsiteX0" fmla="*/ 0 w 2205756"/>
              <a:gd name="connsiteY0" fmla="*/ 0 h 1563411"/>
              <a:gd name="connsiteX1" fmla="*/ 2205756 w 2205756"/>
              <a:gd name="connsiteY1" fmla="*/ 0 h 1563411"/>
              <a:gd name="connsiteX2" fmla="*/ 2205756 w 2205756"/>
              <a:gd name="connsiteY2" fmla="*/ 1563411 h 1563411"/>
              <a:gd name="connsiteX3" fmla="*/ 0 w 2205756"/>
              <a:gd name="connsiteY3" fmla="*/ 1563411 h 156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5756" h="1563411">
                <a:moveTo>
                  <a:pt x="0" y="0"/>
                </a:moveTo>
                <a:lnTo>
                  <a:pt x="2205756" y="0"/>
                </a:lnTo>
                <a:lnTo>
                  <a:pt x="2205756" y="1563411"/>
                </a:lnTo>
                <a:lnTo>
                  <a:pt x="0" y="15634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2870029E-26A7-9301-C5DF-7E43DE2836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0124" y="6353957"/>
            <a:ext cx="2352806" cy="2223517"/>
          </a:xfrm>
          <a:custGeom>
            <a:avLst/>
            <a:gdLst>
              <a:gd name="connsiteX0" fmla="*/ 0 w 2205756"/>
              <a:gd name="connsiteY0" fmla="*/ 0 h 1563411"/>
              <a:gd name="connsiteX1" fmla="*/ 2205756 w 2205756"/>
              <a:gd name="connsiteY1" fmla="*/ 0 h 1563411"/>
              <a:gd name="connsiteX2" fmla="*/ 2205756 w 2205756"/>
              <a:gd name="connsiteY2" fmla="*/ 1563411 h 1563411"/>
              <a:gd name="connsiteX3" fmla="*/ 0 w 2205756"/>
              <a:gd name="connsiteY3" fmla="*/ 1563411 h 156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5756" h="1563411">
                <a:moveTo>
                  <a:pt x="0" y="0"/>
                </a:moveTo>
                <a:lnTo>
                  <a:pt x="2205756" y="0"/>
                </a:lnTo>
                <a:lnTo>
                  <a:pt x="2205756" y="1563411"/>
                </a:lnTo>
                <a:lnTo>
                  <a:pt x="0" y="15634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44C796A4-F12C-BE2D-7A2E-C20B54B2E2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0124" y="3996841"/>
            <a:ext cx="2352806" cy="2223517"/>
          </a:xfrm>
          <a:custGeom>
            <a:avLst/>
            <a:gdLst>
              <a:gd name="connsiteX0" fmla="*/ 0 w 2205756"/>
              <a:gd name="connsiteY0" fmla="*/ 0 h 1563411"/>
              <a:gd name="connsiteX1" fmla="*/ 2205756 w 2205756"/>
              <a:gd name="connsiteY1" fmla="*/ 0 h 1563411"/>
              <a:gd name="connsiteX2" fmla="*/ 2205756 w 2205756"/>
              <a:gd name="connsiteY2" fmla="*/ 1563411 h 1563411"/>
              <a:gd name="connsiteX3" fmla="*/ 0 w 2205756"/>
              <a:gd name="connsiteY3" fmla="*/ 1563411 h 156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5756" h="1563411">
                <a:moveTo>
                  <a:pt x="0" y="0"/>
                </a:moveTo>
                <a:lnTo>
                  <a:pt x="2205756" y="0"/>
                </a:lnTo>
                <a:lnTo>
                  <a:pt x="2205756" y="1563411"/>
                </a:lnTo>
                <a:lnTo>
                  <a:pt x="0" y="15634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7561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307" y="2431629"/>
            <a:ext cx="11216640" cy="4057226"/>
          </a:xfrm>
        </p:spPr>
        <p:txBody>
          <a:bodyPr anchor="b"/>
          <a:lstStyle>
            <a:lvl1pPr>
              <a:defRPr sz="8533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307" y="6527239"/>
            <a:ext cx="11216640" cy="2133599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/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4906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0A560190-05FE-3891-2022-7E43FE278A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71259" y="5815090"/>
            <a:ext cx="746844" cy="993627"/>
          </a:xfrm>
          <a:custGeom>
            <a:avLst/>
            <a:gdLst>
              <a:gd name="connsiteX0" fmla="*/ 45936 w 700166"/>
              <a:gd name="connsiteY0" fmla="*/ 0 h 698644"/>
              <a:gd name="connsiteX1" fmla="*/ 654230 w 700166"/>
              <a:gd name="connsiteY1" fmla="*/ 0 h 698644"/>
              <a:gd name="connsiteX2" fmla="*/ 700166 w 700166"/>
              <a:gd name="connsiteY2" fmla="*/ 45936 h 698644"/>
              <a:gd name="connsiteX3" fmla="*/ 700166 w 700166"/>
              <a:gd name="connsiteY3" fmla="*/ 652708 h 698644"/>
              <a:gd name="connsiteX4" fmla="*/ 654230 w 700166"/>
              <a:gd name="connsiteY4" fmla="*/ 698644 h 698644"/>
              <a:gd name="connsiteX5" fmla="*/ 45936 w 700166"/>
              <a:gd name="connsiteY5" fmla="*/ 698644 h 698644"/>
              <a:gd name="connsiteX6" fmla="*/ 0 w 700166"/>
              <a:gd name="connsiteY6" fmla="*/ 652708 h 698644"/>
              <a:gd name="connsiteX7" fmla="*/ 0 w 700166"/>
              <a:gd name="connsiteY7" fmla="*/ 45936 h 698644"/>
              <a:gd name="connsiteX8" fmla="*/ 45936 w 700166"/>
              <a:gd name="connsiteY8" fmla="*/ 0 h 69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0166" h="698644">
                <a:moveTo>
                  <a:pt x="45936" y="0"/>
                </a:moveTo>
                <a:lnTo>
                  <a:pt x="654230" y="0"/>
                </a:lnTo>
                <a:cubicBezTo>
                  <a:pt x="679600" y="0"/>
                  <a:pt x="700166" y="20566"/>
                  <a:pt x="700166" y="45936"/>
                </a:cubicBezTo>
                <a:lnTo>
                  <a:pt x="700166" y="652708"/>
                </a:lnTo>
                <a:cubicBezTo>
                  <a:pt x="700166" y="678078"/>
                  <a:pt x="679600" y="698644"/>
                  <a:pt x="654230" y="698644"/>
                </a:cubicBezTo>
                <a:lnTo>
                  <a:pt x="45936" y="698644"/>
                </a:lnTo>
                <a:cubicBezTo>
                  <a:pt x="20566" y="698644"/>
                  <a:pt x="0" y="678078"/>
                  <a:pt x="0" y="652708"/>
                </a:cubicBezTo>
                <a:lnTo>
                  <a:pt x="0" y="45936"/>
                </a:lnTo>
                <a:cubicBezTo>
                  <a:pt x="0" y="20566"/>
                  <a:pt x="20566" y="0"/>
                  <a:pt x="45936" y="0"/>
                </a:cubicBez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39000"/>
              </a:prstClr>
            </a:outerShdw>
          </a:effectLst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23DC60A3-49C9-05FA-9AD4-256EAEE222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71259" y="7598028"/>
            <a:ext cx="746844" cy="993627"/>
          </a:xfrm>
          <a:custGeom>
            <a:avLst/>
            <a:gdLst>
              <a:gd name="connsiteX0" fmla="*/ 45936 w 700166"/>
              <a:gd name="connsiteY0" fmla="*/ 0 h 698644"/>
              <a:gd name="connsiteX1" fmla="*/ 654230 w 700166"/>
              <a:gd name="connsiteY1" fmla="*/ 0 h 698644"/>
              <a:gd name="connsiteX2" fmla="*/ 700166 w 700166"/>
              <a:gd name="connsiteY2" fmla="*/ 45936 h 698644"/>
              <a:gd name="connsiteX3" fmla="*/ 700166 w 700166"/>
              <a:gd name="connsiteY3" fmla="*/ 652708 h 698644"/>
              <a:gd name="connsiteX4" fmla="*/ 654230 w 700166"/>
              <a:gd name="connsiteY4" fmla="*/ 698644 h 698644"/>
              <a:gd name="connsiteX5" fmla="*/ 45936 w 700166"/>
              <a:gd name="connsiteY5" fmla="*/ 698644 h 698644"/>
              <a:gd name="connsiteX6" fmla="*/ 0 w 700166"/>
              <a:gd name="connsiteY6" fmla="*/ 652708 h 698644"/>
              <a:gd name="connsiteX7" fmla="*/ 0 w 700166"/>
              <a:gd name="connsiteY7" fmla="*/ 45936 h 698644"/>
              <a:gd name="connsiteX8" fmla="*/ 45936 w 700166"/>
              <a:gd name="connsiteY8" fmla="*/ 0 h 69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0166" h="698644">
                <a:moveTo>
                  <a:pt x="45936" y="0"/>
                </a:moveTo>
                <a:lnTo>
                  <a:pt x="654230" y="0"/>
                </a:lnTo>
                <a:cubicBezTo>
                  <a:pt x="679600" y="0"/>
                  <a:pt x="700166" y="20566"/>
                  <a:pt x="700166" y="45936"/>
                </a:cubicBezTo>
                <a:lnTo>
                  <a:pt x="700166" y="652708"/>
                </a:lnTo>
                <a:cubicBezTo>
                  <a:pt x="700166" y="678078"/>
                  <a:pt x="679600" y="698644"/>
                  <a:pt x="654230" y="698644"/>
                </a:cubicBezTo>
                <a:lnTo>
                  <a:pt x="45936" y="698644"/>
                </a:lnTo>
                <a:cubicBezTo>
                  <a:pt x="20566" y="698644"/>
                  <a:pt x="0" y="678078"/>
                  <a:pt x="0" y="652708"/>
                </a:cubicBezTo>
                <a:lnTo>
                  <a:pt x="0" y="45936"/>
                </a:lnTo>
                <a:cubicBezTo>
                  <a:pt x="0" y="20566"/>
                  <a:pt x="20566" y="0"/>
                  <a:pt x="45936" y="0"/>
                </a:cubicBez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39000"/>
              </a:prstClr>
            </a:outerShdw>
          </a:effectLst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64FEAA13-8052-5CEF-9552-8268FB82C3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39499" y="4032149"/>
            <a:ext cx="746844" cy="993627"/>
          </a:xfrm>
          <a:custGeom>
            <a:avLst/>
            <a:gdLst>
              <a:gd name="connsiteX0" fmla="*/ 45936 w 700166"/>
              <a:gd name="connsiteY0" fmla="*/ 0 h 698644"/>
              <a:gd name="connsiteX1" fmla="*/ 654230 w 700166"/>
              <a:gd name="connsiteY1" fmla="*/ 0 h 698644"/>
              <a:gd name="connsiteX2" fmla="*/ 700166 w 700166"/>
              <a:gd name="connsiteY2" fmla="*/ 45936 h 698644"/>
              <a:gd name="connsiteX3" fmla="*/ 700166 w 700166"/>
              <a:gd name="connsiteY3" fmla="*/ 652708 h 698644"/>
              <a:gd name="connsiteX4" fmla="*/ 654230 w 700166"/>
              <a:gd name="connsiteY4" fmla="*/ 698644 h 698644"/>
              <a:gd name="connsiteX5" fmla="*/ 45936 w 700166"/>
              <a:gd name="connsiteY5" fmla="*/ 698644 h 698644"/>
              <a:gd name="connsiteX6" fmla="*/ 0 w 700166"/>
              <a:gd name="connsiteY6" fmla="*/ 652708 h 698644"/>
              <a:gd name="connsiteX7" fmla="*/ 0 w 700166"/>
              <a:gd name="connsiteY7" fmla="*/ 45936 h 698644"/>
              <a:gd name="connsiteX8" fmla="*/ 45936 w 700166"/>
              <a:gd name="connsiteY8" fmla="*/ 0 h 69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0166" h="698644">
                <a:moveTo>
                  <a:pt x="45936" y="0"/>
                </a:moveTo>
                <a:lnTo>
                  <a:pt x="654230" y="0"/>
                </a:lnTo>
                <a:cubicBezTo>
                  <a:pt x="679600" y="0"/>
                  <a:pt x="700166" y="20566"/>
                  <a:pt x="700166" y="45936"/>
                </a:cubicBezTo>
                <a:lnTo>
                  <a:pt x="700166" y="652708"/>
                </a:lnTo>
                <a:cubicBezTo>
                  <a:pt x="700166" y="678078"/>
                  <a:pt x="679600" y="698644"/>
                  <a:pt x="654230" y="698644"/>
                </a:cubicBezTo>
                <a:lnTo>
                  <a:pt x="45936" y="698644"/>
                </a:lnTo>
                <a:cubicBezTo>
                  <a:pt x="20566" y="698644"/>
                  <a:pt x="0" y="678078"/>
                  <a:pt x="0" y="652708"/>
                </a:cubicBezTo>
                <a:lnTo>
                  <a:pt x="0" y="45936"/>
                </a:lnTo>
                <a:cubicBezTo>
                  <a:pt x="0" y="20566"/>
                  <a:pt x="20566" y="0"/>
                  <a:pt x="45936" y="0"/>
                </a:cubicBez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39000"/>
              </a:prstClr>
            </a:outerShdw>
          </a:effectLst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43623BD8-AA25-8BDC-9458-3BA051B368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39499" y="5815090"/>
            <a:ext cx="746844" cy="993627"/>
          </a:xfrm>
          <a:custGeom>
            <a:avLst/>
            <a:gdLst>
              <a:gd name="connsiteX0" fmla="*/ 45936 w 700166"/>
              <a:gd name="connsiteY0" fmla="*/ 0 h 698644"/>
              <a:gd name="connsiteX1" fmla="*/ 654230 w 700166"/>
              <a:gd name="connsiteY1" fmla="*/ 0 h 698644"/>
              <a:gd name="connsiteX2" fmla="*/ 700166 w 700166"/>
              <a:gd name="connsiteY2" fmla="*/ 45936 h 698644"/>
              <a:gd name="connsiteX3" fmla="*/ 700166 w 700166"/>
              <a:gd name="connsiteY3" fmla="*/ 652708 h 698644"/>
              <a:gd name="connsiteX4" fmla="*/ 654230 w 700166"/>
              <a:gd name="connsiteY4" fmla="*/ 698644 h 698644"/>
              <a:gd name="connsiteX5" fmla="*/ 45936 w 700166"/>
              <a:gd name="connsiteY5" fmla="*/ 698644 h 698644"/>
              <a:gd name="connsiteX6" fmla="*/ 0 w 700166"/>
              <a:gd name="connsiteY6" fmla="*/ 652708 h 698644"/>
              <a:gd name="connsiteX7" fmla="*/ 0 w 700166"/>
              <a:gd name="connsiteY7" fmla="*/ 45936 h 698644"/>
              <a:gd name="connsiteX8" fmla="*/ 45936 w 700166"/>
              <a:gd name="connsiteY8" fmla="*/ 0 h 69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0166" h="698644">
                <a:moveTo>
                  <a:pt x="45936" y="0"/>
                </a:moveTo>
                <a:lnTo>
                  <a:pt x="654230" y="0"/>
                </a:lnTo>
                <a:cubicBezTo>
                  <a:pt x="679600" y="0"/>
                  <a:pt x="700166" y="20566"/>
                  <a:pt x="700166" y="45936"/>
                </a:cubicBezTo>
                <a:lnTo>
                  <a:pt x="700166" y="652708"/>
                </a:lnTo>
                <a:cubicBezTo>
                  <a:pt x="700166" y="678078"/>
                  <a:pt x="679600" y="698644"/>
                  <a:pt x="654230" y="698644"/>
                </a:cubicBezTo>
                <a:lnTo>
                  <a:pt x="45936" y="698644"/>
                </a:lnTo>
                <a:cubicBezTo>
                  <a:pt x="20566" y="698644"/>
                  <a:pt x="0" y="678078"/>
                  <a:pt x="0" y="652708"/>
                </a:cubicBezTo>
                <a:lnTo>
                  <a:pt x="0" y="45936"/>
                </a:lnTo>
                <a:cubicBezTo>
                  <a:pt x="0" y="20566"/>
                  <a:pt x="20566" y="0"/>
                  <a:pt x="45936" y="0"/>
                </a:cubicBez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39000"/>
              </a:prstClr>
            </a:outerShdw>
          </a:effectLst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2EA71F11-CE95-1A52-4647-759DB4C31E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39499" y="7598028"/>
            <a:ext cx="746844" cy="993627"/>
          </a:xfrm>
          <a:custGeom>
            <a:avLst/>
            <a:gdLst>
              <a:gd name="connsiteX0" fmla="*/ 45936 w 700166"/>
              <a:gd name="connsiteY0" fmla="*/ 0 h 698644"/>
              <a:gd name="connsiteX1" fmla="*/ 654230 w 700166"/>
              <a:gd name="connsiteY1" fmla="*/ 0 h 698644"/>
              <a:gd name="connsiteX2" fmla="*/ 700166 w 700166"/>
              <a:gd name="connsiteY2" fmla="*/ 45936 h 698644"/>
              <a:gd name="connsiteX3" fmla="*/ 700166 w 700166"/>
              <a:gd name="connsiteY3" fmla="*/ 652708 h 698644"/>
              <a:gd name="connsiteX4" fmla="*/ 654230 w 700166"/>
              <a:gd name="connsiteY4" fmla="*/ 698644 h 698644"/>
              <a:gd name="connsiteX5" fmla="*/ 45936 w 700166"/>
              <a:gd name="connsiteY5" fmla="*/ 698644 h 698644"/>
              <a:gd name="connsiteX6" fmla="*/ 0 w 700166"/>
              <a:gd name="connsiteY6" fmla="*/ 652708 h 698644"/>
              <a:gd name="connsiteX7" fmla="*/ 0 w 700166"/>
              <a:gd name="connsiteY7" fmla="*/ 45936 h 698644"/>
              <a:gd name="connsiteX8" fmla="*/ 45936 w 700166"/>
              <a:gd name="connsiteY8" fmla="*/ 0 h 69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0166" h="698644">
                <a:moveTo>
                  <a:pt x="45936" y="0"/>
                </a:moveTo>
                <a:lnTo>
                  <a:pt x="654230" y="0"/>
                </a:lnTo>
                <a:cubicBezTo>
                  <a:pt x="679600" y="0"/>
                  <a:pt x="700166" y="20566"/>
                  <a:pt x="700166" y="45936"/>
                </a:cubicBezTo>
                <a:lnTo>
                  <a:pt x="700166" y="652708"/>
                </a:lnTo>
                <a:cubicBezTo>
                  <a:pt x="700166" y="678078"/>
                  <a:pt x="679600" y="698644"/>
                  <a:pt x="654230" y="698644"/>
                </a:cubicBezTo>
                <a:lnTo>
                  <a:pt x="45936" y="698644"/>
                </a:lnTo>
                <a:cubicBezTo>
                  <a:pt x="20566" y="698644"/>
                  <a:pt x="0" y="678078"/>
                  <a:pt x="0" y="652708"/>
                </a:cubicBezTo>
                <a:lnTo>
                  <a:pt x="0" y="45936"/>
                </a:lnTo>
                <a:cubicBezTo>
                  <a:pt x="0" y="20566"/>
                  <a:pt x="20566" y="0"/>
                  <a:pt x="45936" y="0"/>
                </a:cubicBez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39000"/>
              </a:prstClr>
            </a:outerShdw>
          </a:effectLst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DEC8D7D4-90C1-9866-ED2F-BFA743C5CE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71259" y="4032149"/>
            <a:ext cx="746844" cy="993627"/>
          </a:xfrm>
          <a:custGeom>
            <a:avLst/>
            <a:gdLst>
              <a:gd name="connsiteX0" fmla="*/ 45936 w 700166"/>
              <a:gd name="connsiteY0" fmla="*/ 0 h 698644"/>
              <a:gd name="connsiteX1" fmla="*/ 654230 w 700166"/>
              <a:gd name="connsiteY1" fmla="*/ 0 h 698644"/>
              <a:gd name="connsiteX2" fmla="*/ 700166 w 700166"/>
              <a:gd name="connsiteY2" fmla="*/ 45936 h 698644"/>
              <a:gd name="connsiteX3" fmla="*/ 700166 w 700166"/>
              <a:gd name="connsiteY3" fmla="*/ 652708 h 698644"/>
              <a:gd name="connsiteX4" fmla="*/ 654230 w 700166"/>
              <a:gd name="connsiteY4" fmla="*/ 698644 h 698644"/>
              <a:gd name="connsiteX5" fmla="*/ 45936 w 700166"/>
              <a:gd name="connsiteY5" fmla="*/ 698644 h 698644"/>
              <a:gd name="connsiteX6" fmla="*/ 0 w 700166"/>
              <a:gd name="connsiteY6" fmla="*/ 652708 h 698644"/>
              <a:gd name="connsiteX7" fmla="*/ 0 w 700166"/>
              <a:gd name="connsiteY7" fmla="*/ 45936 h 698644"/>
              <a:gd name="connsiteX8" fmla="*/ 45936 w 700166"/>
              <a:gd name="connsiteY8" fmla="*/ 0 h 698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0166" h="698644">
                <a:moveTo>
                  <a:pt x="45936" y="0"/>
                </a:moveTo>
                <a:lnTo>
                  <a:pt x="654230" y="0"/>
                </a:lnTo>
                <a:cubicBezTo>
                  <a:pt x="679600" y="0"/>
                  <a:pt x="700166" y="20566"/>
                  <a:pt x="700166" y="45936"/>
                </a:cubicBezTo>
                <a:lnTo>
                  <a:pt x="700166" y="652708"/>
                </a:lnTo>
                <a:cubicBezTo>
                  <a:pt x="700166" y="678078"/>
                  <a:pt x="679600" y="698644"/>
                  <a:pt x="654230" y="698644"/>
                </a:cubicBezTo>
                <a:lnTo>
                  <a:pt x="45936" y="698644"/>
                </a:lnTo>
                <a:cubicBezTo>
                  <a:pt x="20566" y="698644"/>
                  <a:pt x="0" y="678078"/>
                  <a:pt x="0" y="652708"/>
                </a:cubicBezTo>
                <a:lnTo>
                  <a:pt x="0" y="45936"/>
                </a:lnTo>
                <a:cubicBezTo>
                  <a:pt x="0" y="20566"/>
                  <a:pt x="20566" y="0"/>
                  <a:pt x="45936" y="0"/>
                </a:cubicBez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39000"/>
              </a:prstClr>
            </a:outerShdw>
          </a:effectLst>
        </p:spPr>
        <p:txBody>
          <a:bodyPr wrap="square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4165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0F5200A-56B7-3B59-F00B-3649CDF2BC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3506" y="1578383"/>
            <a:ext cx="7483888" cy="3447323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1080D11-50FD-4D20-9C9A-7DFE93EFE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FFE3217-FA88-478A-B491-621F59F0F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4746C41-4B26-43A2-AAD9-DF94D1FBF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5FBC-2750-4EB2-BEE8-FADFF901BC27}" type="slidenum">
              <a:rPr lang="ko-KR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ko-KR" alt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9905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" y="1514969"/>
            <a:ext cx="4145280" cy="10453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520" y="2763520"/>
            <a:ext cx="3413760" cy="124629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43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87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31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75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19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62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06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50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410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34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234" y="3133796"/>
            <a:ext cx="4145280" cy="968587"/>
          </a:xfrm>
        </p:spPr>
        <p:txBody>
          <a:bodyPr anchor="t"/>
          <a:lstStyle>
            <a:lvl1pPr algn="l">
              <a:defRPr sz="21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5234" y="2066996"/>
            <a:ext cx="4145280" cy="1066800"/>
          </a:xfrm>
        </p:spPr>
        <p:txBody>
          <a:bodyPr anchor="b"/>
          <a:lstStyle>
            <a:lvl1pPr marL="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1pPr>
            <a:lvl2pPr marL="243825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87650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3pPr>
            <a:lvl4pPr marL="731474" indent="0">
              <a:buNone/>
              <a:defRPr sz="747">
                <a:solidFill>
                  <a:schemeClr val="tx1">
                    <a:tint val="75000"/>
                  </a:schemeClr>
                </a:solidFill>
              </a:defRPr>
            </a:lvl4pPr>
            <a:lvl5pPr marL="975299" indent="0">
              <a:buNone/>
              <a:defRPr sz="747">
                <a:solidFill>
                  <a:schemeClr val="tx1">
                    <a:tint val="75000"/>
                  </a:schemeClr>
                </a:solidFill>
              </a:defRPr>
            </a:lvl5pPr>
            <a:lvl6pPr marL="1219124" indent="0">
              <a:buNone/>
              <a:defRPr sz="747">
                <a:solidFill>
                  <a:schemeClr val="tx1">
                    <a:tint val="75000"/>
                  </a:schemeClr>
                </a:solidFill>
              </a:defRPr>
            </a:lvl6pPr>
            <a:lvl7pPr marL="1462949" indent="0">
              <a:buNone/>
              <a:defRPr sz="747">
                <a:solidFill>
                  <a:schemeClr val="tx1">
                    <a:tint val="75000"/>
                  </a:schemeClr>
                </a:solidFill>
              </a:defRPr>
            </a:lvl7pPr>
            <a:lvl8pPr marL="1706773" indent="0">
              <a:buNone/>
              <a:defRPr sz="747">
                <a:solidFill>
                  <a:schemeClr val="tx1">
                    <a:tint val="75000"/>
                  </a:schemeClr>
                </a:solidFill>
              </a:defRPr>
            </a:lvl8pPr>
            <a:lvl9pPr marL="1950598" indent="0">
              <a:buNone/>
              <a:defRPr sz="7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6947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" y="1137920"/>
            <a:ext cx="2153920" cy="3218463"/>
          </a:xfrm>
        </p:spPr>
        <p:txBody>
          <a:bodyPr/>
          <a:lstStyle>
            <a:lvl1pPr>
              <a:defRPr sz="1493"/>
            </a:lvl1pPr>
            <a:lvl2pPr>
              <a:defRPr sz="1280"/>
            </a:lvl2pPr>
            <a:lvl3pPr>
              <a:defRPr sz="1067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9040" y="1137920"/>
            <a:ext cx="2153920" cy="3218463"/>
          </a:xfrm>
        </p:spPr>
        <p:txBody>
          <a:bodyPr/>
          <a:lstStyle>
            <a:lvl1pPr>
              <a:defRPr sz="1493"/>
            </a:lvl1pPr>
            <a:lvl2pPr>
              <a:defRPr sz="1280"/>
            </a:lvl2pPr>
            <a:lvl3pPr>
              <a:defRPr sz="1067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460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" y="1091636"/>
            <a:ext cx="2154767" cy="454942"/>
          </a:xfrm>
        </p:spPr>
        <p:txBody>
          <a:bodyPr anchor="b"/>
          <a:lstStyle>
            <a:lvl1pPr marL="0" indent="0">
              <a:buNone/>
              <a:defRPr sz="1280" b="1"/>
            </a:lvl1pPr>
            <a:lvl2pPr marL="243825" indent="0">
              <a:buNone/>
              <a:defRPr sz="1067" b="1"/>
            </a:lvl2pPr>
            <a:lvl3pPr marL="487650" indent="0">
              <a:buNone/>
              <a:defRPr sz="960" b="1"/>
            </a:lvl3pPr>
            <a:lvl4pPr marL="731474" indent="0">
              <a:buNone/>
              <a:defRPr sz="853" b="1"/>
            </a:lvl4pPr>
            <a:lvl5pPr marL="975299" indent="0">
              <a:buNone/>
              <a:defRPr sz="853" b="1"/>
            </a:lvl5pPr>
            <a:lvl6pPr marL="1219124" indent="0">
              <a:buNone/>
              <a:defRPr sz="853" b="1"/>
            </a:lvl6pPr>
            <a:lvl7pPr marL="1462949" indent="0">
              <a:buNone/>
              <a:defRPr sz="853" b="1"/>
            </a:lvl7pPr>
            <a:lvl8pPr marL="1706773" indent="0">
              <a:buNone/>
              <a:defRPr sz="853" b="1"/>
            </a:lvl8pPr>
            <a:lvl9pPr marL="1950598" indent="0">
              <a:buNone/>
              <a:defRPr sz="85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3840" y="1546578"/>
            <a:ext cx="2154767" cy="2809805"/>
          </a:xfrm>
        </p:spPr>
        <p:txBody>
          <a:bodyPr/>
          <a:lstStyle>
            <a:lvl1pPr>
              <a:defRPr sz="1280"/>
            </a:lvl1pPr>
            <a:lvl2pPr>
              <a:defRPr sz="1067"/>
            </a:lvl2pPr>
            <a:lvl3pPr>
              <a:defRPr sz="960"/>
            </a:lvl3pPr>
            <a:lvl4pPr>
              <a:defRPr sz="853"/>
            </a:lvl4pPr>
            <a:lvl5pPr>
              <a:defRPr sz="853"/>
            </a:lvl5pPr>
            <a:lvl6pPr>
              <a:defRPr sz="853"/>
            </a:lvl6pPr>
            <a:lvl7pPr>
              <a:defRPr sz="853"/>
            </a:lvl7pPr>
            <a:lvl8pPr>
              <a:defRPr sz="853"/>
            </a:lvl8pPr>
            <a:lvl9pPr>
              <a:defRPr sz="8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77347" y="1091636"/>
            <a:ext cx="2155613" cy="454942"/>
          </a:xfrm>
        </p:spPr>
        <p:txBody>
          <a:bodyPr anchor="b"/>
          <a:lstStyle>
            <a:lvl1pPr marL="0" indent="0">
              <a:buNone/>
              <a:defRPr sz="1280" b="1"/>
            </a:lvl1pPr>
            <a:lvl2pPr marL="243825" indent="0">
              <a:buNone/>
              <a:defRPr sz="1067" b="1"/>
            </a:lvl2pPr>
            <a:lvl3pPr marL="487650" indent="0">
              <a:buNone/>
              <a:defRPr sz="960" b="1"/>
            </a:lvl3pPr>
            <a:lvl4pPr marL="731474" indent="0">
              <a:buNone/>
              <a:defRPr sz="853" b="1"/>
            </a:lvl4pPr>
            <a:lvl5pPr marL="975299" indent="0">
              <a:buNone/>
              <a:defRPr sz="853" b="1"/>
            </a:lvl5pPr>
            <a:lvl6pPr marL="1219124" indent="0">
              <a:buNone/>
              <a:defRPr sz="853" b="1"/>
            </a:lvl6pPr>
            <a:lvl7pPr marL="1462949" indent="0">
              <a:buNone/>
              <a:defRPr sz="853" b="1"/>
            </a:lvl7pPr>
            <a:lvl8pPr marL="1706773" indent="0">
              <a:buNone/>
              <a:defRPr sz="853" b="1"/>
            </a:lvl8pPr>
            <a:lvl9pPr marL="1950598" indent="0">
              <a:buNone/>
              <a:defRPr sz="85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77347" y="1546578"/>
            <a:ext cx="2155613" cy="2809805"/>
          </a:xfrm>
        </p:spPr>
        <p:txBody>
          <a:bodyPr/>
          <a:lstStyle>
            <a:lvl1pPr>
              <a:defRPr sz="1280"/>
            </a:lvl1pPr>
            <a:lvl2pPr>
              <a:defRPr sz="1067"/>
            </a:lvl2pPr>
            <a:lvl3pPr>
              <a:defRPr sz="960"/>
            </a:lvl3pPr>
            <a:lvl4pPr>
              <a:defRPr sz="853"/>
            </a:lvl4pPr>
            <a:lvl5pPr>
              <a:defRPr sz="853"/>
            </a:lvl5pPr>
            <a:lvl6pPr>
              <a:defRPr sz="853"/>
            </a:lvl6pPr>
            <a:lvl7pPr>
              <a:defRPr sz="853"/>
            </a:lvl7pPr>
            <a:lvl8pPr>
              <a:defRPr sz="853"/>
            </a:lvl8pPr>
            <a:lvl9pPr>
              <a:defRPr sz="8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20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19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992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194169"/>
            <a:ext cx="1604434" cy="826347"/>
          </a:xfrm>
        </p:spPr>
        <p:txBody>
          <a:bodyPr anchor="b"/>
          <a:lstStyle>
            <a:lvl1pPr algn="l">
              <a:defRPr sz="10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6693" y="194169"/>
            <a:ext cx="2726267" cy="4162214"/>
          </a:xfrm>
        </p:spPr>
        <p:txBody>
          <a:bodyPr/>
          <a:lstStyle>
            <a:lvl1pPr>
              <a:defRPr sz="1707"/>
            </a:lvl1pPr>
            <a:lvl2pPr>
              <a:defRPr sz="1493"/>
            </a:lvl2pPr>
            <a:lvl3pPr>
              <a:defRPr sz="128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" y="1020516"/>
            <a:ext cx="1604434" cy="3335867"/>
          </a:xfrm>
        </p:spPr>
        <p:txBody>
          <a:bodyPr/>
          <a:lstStyle>
            <a:lvl1pPr marL="0" indent="0">
              <a:buNone/>
              <a:defRPr sz="747"/>
            </a:lvl1pPr>
            <a:lvl2pPr marL="243825" indent="0">
              <a:buNone/>
              <a:defRPr sz="640"/>
            </a:lvl2pPr>
            <a:lvl3pPr marL="487650" indent="0">
              <a:buNone/>
              <a:defRPr sz="533"/>
            </a:lvl3pPr>
            <a:lvl4pPr marL="731474" indent="0">
              <a:buNone/>
              <a:defRPr sz="480"/>
            </a:lvl4pPr>
            <a:lvl5pPr marL="975299" indent="0">
              <a:buNone/>
              <a:defRPr sz="480"/>
            </a:lvl5pPr>
            <a:lvl6pPr marL="1219124" indent="0">
              <a:buNone/>
              <a:defRPr sz="480"/>
            </a:lvl6pPr>
            <a:lvl7pPr marL="1462949" indent="0">
              <a:buNone/>
              <a:defRPr sz="480"/>
            </a:lvl7pPr>
            <a:lvl8pPr marL="1706773" indent="0">
              <a:buNone/>
              <a:defRPr sz="480"/>
            </a:lvl8pPr>
            <a:lvl9pPr marL="1950598" indent="0">
              <a:buNone/>
              <a:defRPr sz="4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24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4080" y="2596444"/>
            <a:ext cx="5527040" cy="618857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3680" y="2596444"/>
            <a:ext cx="5527040" cy="618857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0299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887" y="3413760"/>
            <a:ext cx="2926080" cy="403014"/>
          </a:xfrm>
        </p:spPr>
        <p:txBody>
          <a:bodyPr anchor="b"/>
          <a:lstStyle>
            <a:lvl1pPr algn="l">
              <a:defRPr sz="10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55887" y="435751"/>
            <a:ext cx="2926080" cy="2926080"/>
          </a:xfrm>
        </p:spPr>
        <p:txBody>
          <a:bodyPr/>
          <a:lstStyle>
            <a:lvl1pPr marL="0" indent="0">
              <a:buNone/>
              <a:defRPr sz="1707"/>
            </a:lvl1pPr>
            <a:lvl2pPr marL="243825" indent="0">
              <a:buNone/>
              <a:defRPr sz="1493"/>
            </a:lvl2pPr>
            <a:lvl3pPr marL="487650" indent="0">
              <a:buNone/>
              <a:defRPr sz="1280"/>
            </a:lvl3pPr>
            <a:lvl4pPr marL="731474" indent="0">
              <a:buNone/>
              <a:defRPr sz="1067"/>
            </a:lvl4pPr>
            <a:lvl5pPr marL="975299" indent="0">
              <a:buNone/>
              <a:defRPr sz="1067"/>
            </a:lvl5pPr>
            <a:lvl6pPr marL="1219124" indent="0">
              <a:buNone/>
              <a:defRPr sz="1067"/>
            </a:lvl6pPr>
            <a:lvl7pPr marL="1462949" indent="0">
              <a:buNone/>
              <a:defRPr sz="1067"/>
            </a:lvl7pPr>
            <a:lvl8pPr marL="1706773" indent="0">
              <a:buNone/>
              <a:defRPr sz="1067"/>
            </a:lvl8pPr>
            <a:lvl9pPr marL="1950598" indent="0">
              <a:buNone/>
              <a:defRPr sz="10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5887" y="3816774"/>
            <a:ext cx="2926080" cy="572346"/>
          </a:xfrm>
        </p:spPr>
        <p:txBody>
          <a:bodyPr/>
          <a:lstStyle>
            <a:lvl1pPr marL="0" indent="0">
              <a:buNone/>
              <a:defRPr sz="747"/>
            </a:lvl1pPr>
            <a:lvl2pPr marL="243825" indent="0">
              <a:buNone/>
              <a:defRPr sz="640"/>
            </a:lvl2pPr>
            <a:lvl3pPr marL="487650" indent="0">
              <a:buNone/>
              <a:defRPr sz="533"/>
            </a:lvl3pPr>
            <a:lvl4pPr marL="731474" indent="0">
              <a:buNone/>
              <a:defRPr sz="480"/>
            </a:lvl4pPr>
            <a:lvl5pPr marL="975299" indent="0">
              <a:buNone/>
              <a:defRPr sz="480"/>
            </a:lvl5pPr>
            <a:lvl6pPr marL="1219124" indent="0">
              <a:buNone/>
              <a:defRPr sz="480"/>
            </a:lvl6pPr>
            <a:lvl7pPr marL="1462949" indent="0">
              <a:buNone/>
              <a:defRPr sz="480"/>
            </a:lvl7pPr>
            <a:lvl8pPr marL="1706773" indent="0">
              <a:buNone/>
              <a:defRPr sz="480"/>
            </a:lvl8pPr>
            <a:lvl9pPr marL="1950598" indent="0">
              <a:buNone/>
              <a:defRPr sz="4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477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443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535680" y="195299"/>
            <a:ext cx="1097280" cy="41610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840" y="195299"/>
            <a:ext cx="3210560" cy="41610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369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519291"/>
            <a:ext cx="11216640" cy="188524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775" y="2390987"/>
            <a:ext cx="5501639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775" y="3562773"/>
            <a:ext cx="5501639" cy="52403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681" y="2390987"/>
            <a:ext cx="5528734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681" y="3562773"/>
            <a:ext cx="5528734" cy="52403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8094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5021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8730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8734" y="1404340"/>
            <a:ext cx="6583680" cy="6931378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230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28734" y="1404340"/>
            <a:ext cx="6583680" cy="6931378"/>
          </a:xfrm>
        </p:spPr>
        <p:txBody>
          <a:bodyPr anchor="t"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899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4080" y="519291"/>
            <a:ext cx="11216640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80" y="2596444"/>
            <a:ext cx="11216640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080" y="9040144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E2F34-65C7-4F8F-BAB5-A8D6D06567AE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840" y="9040144"/>
            <a:ext cx="438912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4640" y="9040144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A50A6-30C4-4845-8791-E0FFAC2F242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403B7974-9675-4AC4-8470-7922F1B5D63E}"/>
              </a:ext>
            </a:extLst>
          </p:cNvPr>
          <p:cNvSpPr txBox="1"/>
          <p:nvPr userDrawn="1"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9816FCCB-4E66-41EE-88E7-68E80DCD963E}"/>
              </a:ext>
            </a:extLst>
          </p:cNvPr>
          <p:cNvSpPr txBox="1"/>
          <p:nvPr userDrawn="1"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7419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300460" rtl="0" eaLnBrk="1" latinLnBrk="1" hangingPunct="1">
        <a:lnSpc>
          <a:spcPct val="90000"/>
        </a:lnSpc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1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1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1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1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1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1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1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1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1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1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1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1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1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1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1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1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1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1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F053C6B-9FE8-4456-AA22-DFD06F28CC5D}"/>
              </a:ext>
            </a:extLst>
          </p:cNvPr>
          <p:cNvSpPr/>
          <p:nvPr userDrawn="1"/>
        </p:nvSpPr>
        <p:spPr>
          <a:xfrm>
            <a:off x="11883810" y="6050"/>
            <a:ext cx="1114984" cy="27287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ts val="1066"/>
              </a:spcBef>
            </a:pPr>
            <a:r>
              <a:rPr lang="ko-KR" altLang="en-US" sz="1120">
                <a:solidFill>
                  <a:schemeClr val="bg1">
                    <a:lumMod val="65000"/>
                  </a:schemeClr>
                </a:solidFill>
              </a:rPr>
              <a:t>교육용</a:t>
            </a:r>
            <a:r>
              <a:rPr lang="en-US" altLang="ko-KR" sz="1120">
                <a:solidFill>
                  <a:schemeClr val="bg1">
                    <a:lumMod val="65000"/>
                  </a:schemeClr>
                </a:solidFill>
              </a:rPr>
              <a:t>_</a:t>
            </a:r>
            <a:r>
              <a:rPr lang="ko-KR" altLang="en-US" sz="1120">
                <a:solidFill>
                  <a:schemeClr val="bg1">
                    <a:lumMod val="65000"/>
                  </a:schemeClr>
                </a:solidFill>
              </a:rPr>
              <a:t>배포금지</a:t>
            </a:r>
            <a:endParaRPr lang="ko-KR" altLang="en-US" sz="1120" dirty="0" err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700325-96F1-473C-8597-6F2C2BAA04F8}"/>
              </a:ext>
            </a:extLst>
          </p:cNvPr>
          <p:cNvSpPr txBox="1"/>
          <p:nvPr userDrawn="1"/>
        </p:nvSpPr>
        <p:spPr>
          <a:xfrm>
            <a:off x="0" y="9472324"/>
            <a:ext cx="18119118" cy="266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66" dirty="0">
                <a:solidFill>
                  <a:schemeClr val="bg1">
                    <a:lumMod val="65000"/>
                  </a:schemeClr>
                </a:solidFill>
              </a:rPr>
              <a:t>※</a:t>
            </a:r>
            <a:r>
              <a:rPr lang="ko-KR" altLang="en-US" sz="1066" dirty="0">
                <a:solidFill>
                  <a:schemeClr val="bg1">
                    <a:lumMod val="65000"/>
                  </a:schemeClr>
                </a:solidFill>
              </a:rPr>
              <a:t>본 자료는 현장의 이해를 돕기 위해 제작된 사내 교육용 자료로서</a:t>
            </a:r>
            <a:r>
              <a:rPr lang="en-US" altLang="ko-KR" sz="1066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ko-KR" altLang="en-US" sz="1066" dirty="0">
                <a:solidFill>
                  <a:schemeClr val="bg1">
                    <a:lumMod val="65000"/>
                  </a:schemeClr>
                </a:solidFill>
              </a:rPr>
              <a:t>고객에게 제공 및 배포할 수 없습니다</a:t>
            </a:r>
            <a:r>
              <a:rPr lang="en-US" altLang="ko-KR" sz="1066" dirty="0">
                <a:solidFill>
                  <a:schemeClr val="bg1">
                    <a:lumMod val="65000"/>
                  </a:schemeClr>
                </a:solidFill>
              </a:rPr>
              <a:t>. [GA</a:t>
            </a:r>
            <a:r>
              <a:rPr lang="ko-KR" altLang="en-US" sz="1066" dirty="0">
                <a:solidFill>
                  <a:schemeClr val="bg1">
                    <a:lumMod val="65000"/>
                  </a:schemeClr>
                </a:solidFill>
              </a:rPr>
              <a:t>영업교육파트 </a:t>
            </a:r>
            <a:r>
              <a:rPr lang="en-US" altLang="ko-KR" sz="1066" dirty="0">
                <a:solidFill>
                  <a:schemeClr val="bg1">
                    <a:lumMod val="65000"/>
                  </a:schemeClr>
                </a:solidFill>
              </a:rPr>
              <a:t>2508-22]</a:t>
            </a:r>
            <a:endParaRPr lang="ko-KR" altLang="en-US" sz="1066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BC53AC8-C0B0-46DA-9B06-868242079F81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178" y="9347895"/>
            <a:ext cx="3119262" cy="52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6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hf hdr="0" ftr="0" dt="0"/>
  <p:txStyles>
    <p:titleStyle>
      <a:lvl1pPr algn="l" defTabSz="975203" rtl="0" eaLnBrk="1" latinLnBrk="0" hangingPunct="1">
        <a:lnSpc>
          <a:spcPct val="80000"/>
        </a:lnSpc>
        <a:spcBef>
          <a:spcPct val="0"/>
        </a:spcBef>
        <a:buNone/>
        <a:defRPr sz="3839" b="1" i="0" kern="1200" spc="-106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75203" rtl="0" eaLnBrk="1" latinLnBrk="0" hangingPunct="1">
        <a:lnSpc>
          <a:spcPct val="150000"/>
        </a:lnSpc>
        <a:spcBef>
          <a:spcPts val="1066"/>
        </a:spcBef>
        <a:buFont typeface="Arial" panose="020B0604020202020204" pitchFamily="34" charset="0"/>
        <a:buNone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75203" rtl="0" eaLnBrk="1" latinLnBrk="0" hangingPunct="1">
        <a:lnSpc>
          <a:spcPct val="150000"/>
        </a:lnSpc>
        <a:spcBef>
          <a:spcPts val="533"/>
        </a:spcBef>
        <a:buFont typeface="Arial" panose="020B0604020202020204" pitchFamily="34" charset="0"/>
        <a:buNone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75203" rtl="0" eaLnBrk="1" latinLnBrk="0" hangingPunct="1">
        <a:lnSpc>
          <a:spcPct val="150000"/>
        </a:lnSpc>
        <a:spcBef>
          <a:spcPts val="533"/>
        </a:spcBef>
        <a:buFont typeface="Arial" panose="020B0604020202020204" pitchFamily="34" charset="0"/>
        <a:buNone/>
        <a:defRPr sz="128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75203" rtl="0" eaLnBrk="1" latinLnBrk="0" hangingPunct="1">
        <a:lnSpc>
          <a:spcPct val="150000"/>
        </a:lnSpc>
        <a:spcBef>
          <a:spcPts val="533"/>
        </a:spcBef>
        <a:buFont typeface="Arial" panose="020B0604020202020204" pitchFamily="34" charset="0"/>
        <a:buNone/>
        <a:defRPr sz="1066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75203" rtl="0" eaLnBrk="1" latinLnBrk="0" hangingPunct="1">
        <a:lnSpc>
          <a:spcPct val="150000"/>
        </a:lnSpc>
        <a:spcBef>
          <a:spcPts val="533"/>
        </a:spcBef>
        <a:buFont typeface="Arial" panose="020B0604020202020204" pitchFamily="34" charset="0"/>
        <a:buNone/>
        <a:defRPr sz="1066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681810" indent="-243801" algn="l" defTabSz="975203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69414" indent="-243801" algn="l" defTabSz="975203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014" indent="-243801" algn="l" defTabSz="975203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4616" indent="-243801" algn="l" defTabSz="975203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203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03" algn="l" defTabSz="975203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203" algn="l" defTabSz="975203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2807" algn="l" defTabSz="975203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408" algn="l" defTabSz="975203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010" algn="l" defTabSz="975203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5611" algn="l" defTabSz="975203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213" algn="l" defTabSz="975203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0816" algn="l" defTabSz="975203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52">
          <p15:clr>
            <a:srgbClr val="F26B43"/>
          </p15:clr>
        </p15:guide>
        <p15:guide id="2" pos="642">
          <p15:clr>
            <a:srgbClr val="F26B43"/>
          </p15:clr>
        </p15:guide>
        <p15:guide id="3" pos="7038">
          <p15:clr>
            <a:srgbClr val="F26B43"/>
          </p15:clr>
        </p15:guide>
        <p15:guide id="4" pos="1277">
          <p15:clr>
            <a:srgbClr val="F26B43"/>
          </p15:clr>
        </p15:guide>
        <p15:guide id="5" orient="horz" pos="709">
          <p15:clr>
            <a:srgbClr val="F26B43"/>
          </p15:clr>
        </p15:guide>
        <p15:guide id="6" orient="horz" pos="1616">
          <p15:clr>
            <a:srgbClr val="F26B43"/>
          </p15:clr>
        </p15:guide>
        <p15:guide id="7" pos="415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" y="195298"/>
            <a:ext cx="4389120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" y="1137920"/>
            <a:ext cx="4389120" cy="3218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4520072"/>
            <a:ext cx="1137920" cy="2596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66240" y="4520072"/>
            <a:ext cx="1544320" cy="2596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95040" y="4520072"/>
            <a:ext cx="1137920" cy="2596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850BDB79-1943-4698-BAF8-7BD8C5304450}"/>
              </a:ext>
            </a:extLst>
          </p:cNvPr>
          <p:cNvSpPr txBox="1"/>
          <p:nvPr userDrawn="1"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8387CFE8-44BB-4881-A1D6-F77D806D2975}"/>
              </a:ext>
            </a:extLst>
          </p:cNvPr>
          <p:cNvSpPr txBox="1"/>
          <p:nvPr userDrawn="1"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509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487650" rtl="0" eaLnBrk="1" latinLnBrk="0" hangingPunct="1">
        <a:spcBef>
          <a:spcPct val="0"/>
        </a:spcBef>
        <a:buNone/>
        <a:defRPr sz="23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69" indent="-182869" algn="l" defTabSz="487650" rtl="0" eaLnBrk="1" latinLnBrk="0" hangingPunct="1">
        <a:spcBef>
          <a:spcPct val="20000"/>
        </a:spcBef>
        <a:buFont typeface="Arial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396215" indent="-152390" algn="l" defTabSz="487650" rtl="0" eaLnBrk="1" latinLnBrk="0" hangingPunct="1">
        <a:spcBef>
          <a:spcPct val="20000"/>
        </a:spcBef>
        <a:buFont typeface="Arial" pitchFamily="34" charset="0"/>
        <a:buChar char="–"/>
        <a:defRPr sz="1493" kern="1200">
          <a:solidFill>
            <a:schemeClr val="tx1"/>
          </a:solidFill>
          <a:latin typeface="+mn-lt"/>
          <a:ea typeface="+mn-ea"/>
          <a:cs typeface="+mn-cs"/>
        </a:defRPr>
      </a:lvl2pPr>
      <a:lvl3pPr marL="609562" indent="-121912" algn="l" defTabSz="487650" rtl="0" eaLnBrk="1" latinLnBrk="0" hangingPunct="1">
        <a:spcBef>
          <a:spcPct val="20000"/>
        </a:spcBef>
        <a:buFont typeface="Arial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3pPr>
      <a:lvl4pPr marL="853387" indent="-121912" algn="l" defTabSz="487650" rtl="0" eaLnBrk="1" latinLnBrk="0" hangingPunct="1">
        <a:spcBef>
          <a:spcPct val="20000"/>
        </a:spcBef>
        <a:buFont typeface="Arial" pitchFamily="34" charset="0"/>
        <a:buChar char="–"/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097211" indent="-121912" algn="l" defTabSz="487650" rtl="0" eaLnBrk="1" latinLnBrk="0" hangingPunct="1">
        <a:spcBef>
          <a:spcPct val="20000"/>
        </a:spcBef>
        <a:buFont typeface="Arial" pitchFamily="34" charset="0"/>
        <a:buChar char="»"/>
        <a:defRPr sz="1067" kern="1200">
          <a:solidFill>
            <a:schemeClr val="tx1"/>
          </a:solidFill>
          <a:latin typeface="+mn-lt"/>
          <a:ea typeface="+mn-ea"/>
          <a:cs typeface="+mn-cs"/>
        </a:defRPr>
      </a:lvl5pPr>
      <a:lvl6pPr marL="1341036" indent="-121912" algn="l" defTabSz="487650" rtl="0" eaLnBrk="1" latinLnBrk="0" hangingPunct="1">
        <a:spcBef>
          <a:spcPct val="20000"/>
        </a:spcBef>
        <a:buFont typeface="Arial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6pPr>
      <a:lvl7pPr marL="1584861" indent="-121912" algn="l" defTabSz="487650" rtl="0" eaLnBrk="1" latinLnBrk="0" hangingPunct="1">
        <a:spcBef>
          <a:spcPct val="20000"/>
        </a:spcBef>
        <a:buFont typeface="Arial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7pPr>
      <a:lvl8pPr marL="1828686" indent="-121912" algn="l" defTabSz="487650" rtl="0" eaLnBrk="1" latinLnBrk="0" hangingPunct="1">
        <a:spcBef>
          <a:spcPct val="20000"/>
        </a:spcBef>
        <a:buFont typeface="Arial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8pPr>
      <a:lvl9pPr marL="2072510" indent="-121912" algn="l" defTabSz="487650" rtl="0" eaLnBrk="1" latinLnBrk="0" hangingPunct="1">
        <a:spcBef>
          <a:spcPct val="20000"/>
        </a:spcBef>
        <a:buFont typeface="Arial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1pPr>
      <a:lvl2pPr marL="243825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2pPr>
      <a:lvl3pPr marL="487650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31474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4pPr>
      <a:lvl5pPr marL="975299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5pPr>
      <a:lvl6pPr marL="1219124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6pPr>
      <a:lvl7pPr marL="1462949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7pPr>
      <a:lvl8pPr marL="1706773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8pPr>
      <a:lvl9pPr marL="1950598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35.png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F8E14FD-CC05-4F2C-9710-44EA251BF024}"/>
              </a:ext>
            </a:extLst>
          </p:cNvPr>
          <p:cNvSpPr/>
          <p:nvPr/>
        </p:nvSpPr>
        <p:spPr>
          <a:xfrm>
            <a:off x="0" y="0"/>
            <a:ext cx="13004800" cy="9753600"/>
          </a:xfrm>
          <a:prstGeom prst="rect">
            <a:avLst/>
          </a:prstGeom>
          <a:solidFill>
            <a:srgbClr val="FDE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22281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7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  <a:sym typeface="Helvetica Neue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FEC154A-38D6-461C-BCB1-DF3F504A7C36}"/>
              </a:ext>
            </a:extLst>
          </p:cNvPr>
          <p:cNvGrpSpPr/>
          <p:nvPr/>
        </p:nvGrpSpPr>
        <p:grpSpPr>
          <a:xfrm>
            <a:off x="724359" y="1762969"/>
            <a:ext cx="11610492" cy="6656121"/>
            <a:chOff x="266700" y="248973"/>
            <a:chExt cx="7026275" cy="10193866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9C6EE324-D151-4C42-A8EB-89D3846D41F4}"/>
                </a:ext>
              </a:extLst>
            </p:cNvPr>
            <p:cNvSpPr/>
            <p:nvPr/>
          </p:nvSpPr>
          <p:spPr>
            <a:xfrm>
              <a:off x="311639" y="248973"/>
              <a:ext cx="6981336" cy="10193866"/>
            </a:xfrm>
            <a:prstGeom prst="rect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1222281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7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  <a:sym typeface="Helvetica Neue"/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8CD4D302-DD94-4714-9195-B9999E0B8926}"/>
                </a:ext>
              </a:extLst>
            </p:cNvPr>
            <p:cNvSpPr/>
            <p:nvPr/>
          </p:nvSpPr>
          <p:spPr>
            <a:xfrm>
              <a:off x="266700" y="248973"/>
              <a:ext cx="7026275" cy="10193866"/>
            </a:xfrm>
            <a:prstGeom prst="rect">
              <a:avLst/>
            </a:prstGeom>
            <a:noFill/>
            <a:ln w="76200">
              <a:solidFill>
                <a:srgbClr val="F373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1222281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7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  <a:sym typeface="Helvetica Neue"/>
              </a:endParaRP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C5332C71-64F4-4447-9E7F-9BFD51D9D2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786"/>
          <a:stretch/>
        </p:blipFill>
        <p:spPr>
          <a:xfrm>
            <a:off x="10519084" y="5346076"/>
            <a:ext cx="1376339" cy="172400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70C5C38-CD91-408A-99BD-F5E985C282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843" b="32432"/>
          <a:stretch/>
        </p:blipFill>
        <p:spPr>
          <a:xfrm>
            <a:off x="8655857" y="6059566"/>
            <a:ext cx="3292829" cy="23209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9E3307-2B80-49F4-B353-4DB305109D7B}"/>
              </a:ext>
            </a:extLst>
          </p:cNvPr>
          <p:cNvSpPr txBox="1"/>
          <p:nvPr/>
        </p:nvSpPr>
        <p:spPr>
          <a:xfrm>
            <a:off x="2191341" y="2273427"/>
            <a:ext cx="8622118" cy="615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22281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3402" b="0" i="0" u="none" strike="noStrike" kern="12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140" panose="02020603020101020101" pitchFamily="18" charset="-127"/>
                <a:ea typeface="YD윤고딕 140" panose="02020603020101020101" pitchFamily="18" charset="-127"/>
                <a:cs typeface="+mn-cs"/>
                <a:sym typeface="Helvetica Neue"/>
              </a:rPr>
              <a:t>완전판매서약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9A7D4F-DF31-49D5-A38F-05F5CF51648C}"/>
              </a:ext>
            </a:extLst>
          </p:cNvPr>
          <p:cNvSpPr txBox="1"/>
          <p:nvPr/>
        </p:nvSpPr>
        <p:spPr>
          <a:xfrm>
            <a:off x="1282201" y="3274650"/>
            <a:ext cx="10417723" cy="1252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22281" rtl="0" eaLnBrk="1" fontAlgn="base" latinLnBrk="1" hangingPunct="1">
              <a:lnSpc>
                <a:spcPct val="114000"/>
              </a:lnSpc>
              <a:spcBef>
                <a:spcPct val="0"/>
              </a:spcBef>
              <a:spcAft>
                <a:spcPts val="1183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우리 </a:t>
            </a:r>
            <a:r>
              <a:rPr kumimoji="1" lang="ko-KR" altLang="ko-KR" sz="1667" b="0" i="0" u="none" strike="noStrike" kern="100" cap="none" spc="0" normalizeH="0" baseline="0" noProof="0" dirty="0" err="1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한화 L" panose="02020503020101020101" pitchFamily="18" charset="-127"/>
                <a:ea typeface="한화 L" panose="02020503020101020101" pitchFamily="18" charset="-127"/>
                <a:cs typeface="Times New Roman" panose="02020603050405020304" pitchFamily="18" charset="0"/>
                <a:sym typeface="Helvetica Neue"/>
              </a:rPr>
              <a:t>한화</a:t>
            </a:r>
            <a:r>
              <a:rPr kumimoji="1" lang="ko-KR" altLang="en-US" sz="1667" b="0" i="0" u="none" strike="noStrike" kern="100" cap="none" spc="0" normalizeH="0" baseline="0" noProof="0" dirty="0" err="1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한화 L" panose="02020503020101020101" pitchFamily="18" charset="-127"/>
                <a:ea typeface="한화 L" panose="02020503020101020101" pitchFamily="18" charset="-127"/>
                <a:cs typeface="Times New Roman" panose="02020603050405020304" pitchFamily="18" charset="0"/>
                <a:sym typeface="Helvetica Neue"/>
              </a:rPr>
              <a:t>손보</a:t>
            </a:r>
            <a:r>
              <a:rPr kumimoji="1" lang="ko-KR" altLang="en-US" sz="1667" kern="10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</a:rPr>
              <a:t>는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「고객만족」과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「</a:t>
            </a:r>
            <a:r>
              <a:rPr kumimoji="1" lang="ko-KR" altLang="ko-KR" sz="1667" b="1" i="0" u="none" strike="noStrike" kern="100" cap="none" spc="0" normalizeH="0" baseline="0" noProof="0" dirty="0" err="1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금융소비자보호</a:t>
            </a:r>
            <a:r>
              <a:rPr kumimoji="1" lang="ko-KR" altLang="ko-KR" sz="1667" b="0" i="0" u="none" strike="noStrike" kern="100" cap="none" spc="0" normalizeH="0" baseline="0" noProof="0" dirty="0" err="1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」가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핵심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가치임을 인식하고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, </a:t>
            </a:r>
            <a:b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</a:b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‘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함께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멀리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’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의 경영철학을 바탕으로 보험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상품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1" lang="ko-KR" altLang="en-US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및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고객서비스 품질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향상을 도모하</a:t>
            </a:r>
            <a:r>
              <a:rPr kumimoji="1" lang="ko-KR" altLang="en-US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여 </a:t>
            </a:r>
            <a:b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</a:b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금융소비자의 권익 증진에 기여함으로써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최고의 고객가치</a:t>
            </a:r>
            <a:r>
              <a:rPr kumimoji="1" lang="ko-KR" altLang="en-US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를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실현</a:t>
            </a:r>
            <a:r>
              <a:rPr kumimoji="1" lang="ko-KR" altLang="en-US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하고 </a:t>
            </a:r>
            <a:b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</a:br>
            <a:r>
              <a:rPr kumimoji="1" lang="ko-KR" altLang="ko-KR" sz="1667" b="0" i="0" u="none" strike="noStrike" kern="100" cap="none" spc="0" normalizeH="0" baseline="0" noProof="0" dirty="0" err="1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금융회사로서의</a:t>
            </a:r>
            <a:r>
              <a:rPr kumimoji="1" lang="ko-KR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책임을 다하고자 다음과 같이 행동강령을 정하고 적극 실천할 것을 다짐합니다</a:t>
            </a:r>
            <a:r>
              <a:rPr kumimoji="1" lang="en-US" altLang="ko-KR" sz="1667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</a:t>
            </a:r>
            <a:endParaRPr kumimoji="1" lang="ko-KR" altLang="ko-KR" sz="1667" b="0" i="0" u="none" strike="noStrike" kern="100" cap="none" spc="0" normalizeH="0" baseline="0" noProof="0" dirty="0">
              <a:ln>
                <a:solidFill>
                  <a:srgbClr val="0C76C3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YD윤고딕 320" panose="02020603020101020101" pitchFamily="18" charset="-127"/>
              <a:ea typeface="YD윤고딕 320" panose="02020603020101020101" pitchFamily="18" charset="-127"/>
              <a:cs typeface="Times New Roman" panose="02020603050405020304" pitchFamily="18" charset="0"/>
              <a:sym typeface="Helvetica Neue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6FF9934-031E-4A23-8F12-BE890B4A2557}"/>
              </a:ext>
            </a:extLst>
          </p:cNvPr>
          <p:cNvGrpSpPr/>
          <p:nvPr/>
        </p:nvGrpSpPr>
        <p:grpSpPr>
          <a:xfrm>
            <a:off x="1512735" y="3163481"/>
            <a:ext cx="10277918" cy="1431853"/>
            <a:chOff x="817317" y="1639432"/>
            <a:chExt cx="5880101" cy="1436394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93C737FC-D3EB-46AB-B99B-FA634683B711}"/>
                </a:ext>
              </a:extLst>
            </p:cNvPr>
            <p:cNvCxnSpPr/>
            <p:nvPr/>
          </p:nvCxnSpPr>
          <p:spPr>
            <a:xfrm>
              <a:off x="817317" y="1639432"/>
              <a:ext cx="5880101" cy="0"/>
            </a:xfrm>
            <a:prstGeom prst="line">
              <a:avLst/>
            </a:prstGeom>
            <a:ln>
              <a:solidFill>
                <a:srgbClr val="F373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C1B096D7-BCD8-4637-BF90-56E187491E97}"/>
                </a:ext>
              </a:extLst>
            </p:cNvPr>
            <p:cNvCxnSpPr/>
            <p:nvPr/>
          </p:nvCxnSpPr>
          <p:spPr>
            <a:xfrm>
              <a:off x="817317" y="3075826"/>
              <a:ext cx="5880101" cy="0"/>
            </a:xfrm>
            <a:prstGeom prst="line">
              <a:avLst/>
            </a:prstGeom>
            <a:ln>
              <a:solidFill>
                <a:srgbClr val="F373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5E23355-FAED-4DE2-8C82-6DA7BB27C3DA}"/>
              </a:ext>
            </a:extLst>
          </p:cNvPr>
          <p:cNvSpPr txBox="1"/>
          <p:nvPr/>
        </p:nvSpPr>
        <p:spPr>
          <a:xfrm>
            <a:off x="837961" y="4993588"/>
            <a:ext cx="11110724" cy="1777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97552" marR="0" lvl="0" indent="-497552" algn="ctr" defTabSz="1222281" rtl="0" eaLnBrk="1" fontAlgn="base" latinLnBrk="1" hangingPunct="1">
              <a:lnSpc>
                <a:spcPct val="110000"/>
              </a:lnSpc>
              <a:spcBef>
                <a:spcPct val="0"/>
              </a:spcBef>
              <a:spcAft>
                <a:spcPts val="85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하나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 </a:t>
            </a:r>
            <a:r>
              <a:rPr kumimoji="1" lang="ko-KR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고객가치와 고객경험을 우선으로 하는 최적의 상품과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1" lang="ko-KR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서비스를 제공하겠습니다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</a:t>
            </a:r>
          </a:p>
          <a:p>
            <a:pPr marL="497552" marR="0" lvl="0" indent="-497552" algn="ctr" defTabSz="1222281" rtl="0" eaLnBrk="1" fontAlgn="base" latinLnBrk="1" hangingPunct="1">
              <a:lnSpc>
                <a:spcPct val="110000"/>
              </a:lnSpc>
              <a:spcBef>
                <a:spcPct val="0"/>
              </a:spcBef>
              <a:spcAft>
                <a:spcPts val="85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하나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 </a:t>
            </a:r>
            <a:r>
              <a:rPr kumimoji="1" lang="ko-KR" altLang="en-US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보험으로 고객의 자산을 지켜주고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1" lang="ko-KR" altLang="en-US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늘려주어 더 많은 고객에게 보험의 참된 가치를 전달하겠습니다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</a:t>
            </a:r>
          </a:p>
          <a:p>
            <a:pPr marL="497552" marR="0" lvl="0" indent="-497552" algn="ctr" defTabSz="1222281" rtl="0" eaLnBrk="1" fontAlgn="base" latinLnBrk="1" hangingPunct="1">
              <a:lnSpc>
                <a:spcPct val="110000"/>
              </a:lnSpc>
              <a:spcBef>
                <a:spcPct val="0"/>
              </a:spcBef>
              <a:spcAft>
                <a:spcPts val="85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하나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 </a:t>
            </a:r>
            <a:r>
              <a:rPr kumimoji="1" lang="ko-KR" altLang="en-US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완전판매를 기본으로 올바른 영업문화를 구축하여 효율 최우수 일류 회사를 만들겠습니다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</a:t>
            </a:r>
          </a:p>
          <a:p>
            <a:pPr marL="497552" marR="0" lvl="0" indent="-497552" algn="ctr" defTabSz="1222281" rtl="0" eaLnBrk="1" fontAlgn="base" latinLnBrk="1" hangingPunct="1">
              <a:lnSpc>
                <a:spcPct val="110000"/>
              </a:lnSpc>
              <a:spcBef>
                <a:spcPct val="0"/>
              </a:spcBef>
              <a:spcAft>
                <a:spcPts val="85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하나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 </a:t>
            </a:r>
            <a:r>
              <a:rPr kumimoji="1" lang="ko-KR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고객의 불만족과 손해를 야기할 수 있는 부당 승환계약을 방지하</a:t>
            </a:r>
            <a:r>
              <a:rPr kumimoji="1" lang="ko-KR" altLang="en-US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여 </a:t>
            </a:r>
            <a:r>
              <a:rPr kumimoji="1" lang="ko-KR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고객의 이익을 먼저 생각하는 정도영업을 하겠습니다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</a:t>
            </a:r>
          </a:p>
          <a:p>
            <a:pPr marL="497552" marR="0" lvl="0" indent="-497552" algn="ctr" defTabSz="1222281" rtl="0" eaLnBrk="1" fontAlgn="base" latinLnBrk="1" hangingPunct="1">
              <a:lnSpc>
                <a:spcPct val="110000"/>
              </a:lnSpc>
              <a:spcBef>
                <a:spcPct val="0"/>
              </a:spcBef>
              <a:spcAft>
                <a:spcPts val="85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하나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srgbClr val="F37321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 </a:t>
            </a:r>
            <a:r>
              <a:rPr kumimoji="1" lang="ko-KR" altLang="en-US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고객과 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FP</a:t>
            </a:r>
            <a:r>
              <a:rPr kumimoji="1" lang="ko-KR" altLang="en-US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의 상호 신뢰를 바탕으로 지속 가능한 성장을 이어가겠습니다</a:t>
            </a:r>
            <a:r>
              <a:rPr kumimoji="1" lang="en-US" altLang="ko-KR" sz="1459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.</a:t>
            </a:r>
            <a:endParaRPr kumimoji="1" lang="ko-KR" altLang="en-US" sz="1459" b="0" i="0" u="none" strike="noStrike" kern="1200" cap="none" spc="0" normalizeH="0" baseline="0" noProof="0" dirty="0">
              <a:ln>
                <a:solidFill>
                  <a:srgbClr val="0C76C3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굴림" charset="-127"/>
              <a:ea typeface="굴림" charset="-127"/>
              <a:cs typeface="+mn-cs"/>
              <a:sym typeface="Helvetica Neue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E02BE5-BEF3-4DA9-B37D-7BABD1F13CBE}"/>
              </a:ext>
            </a:extLst>
          </p:cNvPr>
          <p:cNvSpPr txBox="1"/>
          <p:nvPr/>
        </p:nvSpPr>
        <p:spPr>
          <a:xfrm>
            <a:off x="2237067" y="7143699"/>
            <a:ext cx="8507989" cy="864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22281" rtl="0" eaLnBrk="1" fontAlgn="base" latinLnBrk="1" hangingPunct="1">
              <a:lnSpc>
                <a:spcPts val="2552"/>
              </a:lnSpc>
              <a:spcBef>
                <a:spcPct val="0"/>
              </a:spcBef>
              <a:spcAft>
                <a:spcPts val="85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914" b="0" i="0" u="none" strike="noStrike" kern="100" cap="none" spc="-54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</a:t>
            </a:r>
            <a:endParaRPr kumimoji="1" lang="ko-KR" altLang="ko-KR" sz="1914" b="0" i="0" u="none" strike="noStrike" kern="100" cap="none" spc="-54" normalizeH="0" baseline="0" noProof="0" dirty="0">
              <a:ln>
                <a:solidFill>
                  <a:srgbClr val="0C76C3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YD윤고딕 320" panose="02020603020101020101" pitchFamily="18" charset="-127"/>
              <a:ea typeface="YD윤고딕 320" panose="02020603020101020101" pitchFamily="18" charset="-127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ctr" defTabSz="1222281" rtl="0" eaLnBrk="1" fontAlgn="base" latinLnBrk="1" hangingPunct="1">
              <a:lnSpc>
                <a:spcPts val="2552"/>
              </a:lnSpc>
              <a:spcBef>
                <a:spcPct val="0"/>
              </a:spcBef>
              <a:spcAft>
                <a:spcPts val="85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914" b="0" i="0" u="none" strike="noStrike" kern="100" cap="none" spc="-54" normalizeH="0" baseline="0" noProof="0" dirty="0" err="1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한화 R" panose="02020503020101020101" pitchFamily="18" charset="-127"/>
                <a:ea typeface="한화 R" panose="02020503020101020101" pitchFamily="18" charset="-127"/>
                <a:cs typeface="Times New Roman" panose="02020603050405020304" pitchFamily="18" charset="0"/>
                <a:sym typeface="Helvetica Neue"/>
              </a:rPr>
              <a:t>한화</a:t>
            </a:r>
            <a:r>
              <a:rPr kumimoji="1" lang="ko-KR" altLang="en-US" sz="1914" b="0" i="0" u="none" strike="noStrike" kern="100" cap="none" spc="-54" normalizeH="0" baseline="0" noProof="0" dirty="0" err="1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한화 R" panose="02020503020101020101" pitchFamily="18" charset="-127"/>
                <a:ea typeface="한화 R" panose="02020503020101020101" pitchFamily="18" charset="-127"/>
                <a:cs typeface="Times New Roman" panose="02020603050405020304" pitchFamily="18" charset="0"/>
                <a:sym typeface="Helvetica Neue"/>
              </a:rPr>
              <a:t>손보</a:t>
            </a:r>
            <a:endParaRPr kumimoji="1" lang="ko-KR" altLang="en-US" sz="1914" b="0" i="0" u="none" strike="noStrike" kern="1200" cap="none" spc="-54" normalizeH="0" baseline="0" noProof="0" dirty="0">
              <a:ln>
                <a:solidFill>
                  <a:srgbClr val="0C76C3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YD윤고딕 320" panose="02020603020101020101" pitchFamily="18" charset="-127"/>
              <a:ea typeface="YD윤고딕 320" panose="02020603020101020101" pitchFamily="18" charset="-127"/>
              <a:cs typeface="+mn-cs"/>
              <a:sym typeface="Helvetica Neue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286CF8-6042-4808-92AF-A8AAF7C64BCB}"/>
              </a:ext>
            </a:extLst>
          </p:cNvPr>
          <p:cNvSpPr txBox="1"/>
          <p:nvPr/>
        </p:nvSpPr>
        <p:spPr>
          <a:xfrm>
            <a:off x="2712051" y="7160935"/>
            <a:ext cx="7521217" cy="321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22281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88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2026</a:t>
            </a:r>
            <a:r>
              <a:rPr kumimoji="1" lang="ko-KR" altLang="ko-KR" sz="1488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년</a:t>
            </a:r>
            <a:r>
              <a:rPr kumimoji="1" lang="en-US" altLang="ko-KR" sz="1488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 9</a:t>
            </a:r>
            <a:r>
              <a:rPr kumimoji="1" lang="ko-KR" altLang="en-US" sz="1488" b="0" i="0" u="none" strike="noStrike" kern="100" cap="none" spc="0" normalizeH="0" baseline="0" noProof="0" dirty="0">
                <a:ln>
                  <a:solidFill>
                    <a:srgbClr val="0C76C3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YD윤고딕 320" panose="02020603020101020101" pitchFamily="18" charset="-127"/>
                <a:ea typeface="YD윤고딕 320" panose="02020603020101020101" pitchFamily="18" charset="-127"/>
                <a:cs typeface="Times New Roman" panose="02020603050405020304" pitchFamily="18" charset="0"/>
                <a:sym typeface="Helvetica Neue"/>
              </a:rPr>
              <a:t>월</a:t>
            </a:r>
            <a:endParaRPr kumimoji="1" lang="ko-KR" altLang="en-US" sz="1488" b="0" i="0" u="none" strike="noStrike" kern="1200" cap="none" spc="0" normalizeH="0" baseline="0" noProof="0" dirty="0">
              <a:ln>
                <a:solidFill>
                  <a:srgbClr val="0C76C3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굴림" charset="-127"/>
              <a:ea typeface="굴림" charset="-127"/>
              <a:cs typeface="+mn-cs"/>
              <a:sym typeface="Helvetica Neue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E59EFA4-2401-449F-A1C0-8E6C19BB0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7889" y="9363470"/>
            <a:ext cx="1153923" cy="384256"/>
          </a:xfrm>
          <a:prstGeom prst="rect">
            <a:avLst/>
          </a:prstGeom>
        </p:spPr>
      </p:pic>
      <p:sp>
        <p:nvSpPr>
          <p:cNvPr id="21" name="object 3">
            <a:extLst>
              <a:ext uri="{FF2B5EF4-FFF2-40B4-BE49-F238E27FC236}">
                <a16:creationId xmlns:a16="http://schemas.microsoft.com/office/drawing/2014/main" id="{E27C1BE5-63AA-4A02-8D1F-0F1C41C2DAF9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DAC38E44-7183-4826-A885-03CBD9C22692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5666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5">
            <a:extLst>
              <a:ext uri="{FF2B5EF4-FFF2-40B4-BE49-F238E27FC236}">
                <a16:creationId xmlns:a16="http://schemas.microsoft.com/office/drawing/2014/main" id="{319391DC-A49A-4A8B-901C-291AC82905C1}"/>
              </a:ext>
            </a:extLst>
          </p:cNvPr>
          <p:cNvSpPr/>
          <p:nvPr/>
        </p:nvSpPr>
        <p:spPr>
          <a:xfrm>
            <a:off x="9274" y="794"/>
            <a:ext cx="13004800" cy="9752806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1CC781EC-32E5-4C57-9E2F-3931C528903A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7923421-950D-441F-A649-DB23541F8792}"/>
              </a:ext>
            </a:extLst>
          </p:cNvPr>
          <p:cNvGrpSpPr/>
          <p:nvPr/>
        </p:nvGrpSpPr>
        <p:grpSpPr>
          <a:xfrm>
            <a:off x="4830351" y="5233373"/>
            <a:ext cx="3929847" cy="3445103"/>
            <a:chOff x="5461182" y="3917475"/>
            <a:chExt cx="2794842" cy="2670540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D992BCEF-7542-4E89-8C4A-70757E887684}"/>
                </a:ext>
              </a:extLst>
            </p:cNvPr>
            <p:cNvSpPr/>
            <p:nvPr/>
          </p:nvSpPr>
          <p:spPr>
            <a:xfrm>
              <a:off x="5461182" y="3917475"/>
              <a:ext cx="2794842" cy="2670540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noFill/>
              <a:prstDash val="solid"/>
              <a:miter lim="800000"/>
            </a:ln>
            <a:effectLst>
              <a:outerShdw blurRad="355600" dist="38100" dir="5400000" algn="t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pPr defTabSz="952896" latinLnBrk="1" hangingPunct="1">
                <a:defRPr/>
              </a:pPr>
              <a:endParaRPr lang="ko-KR" altLang="en-US" sz="1876">
                <a:solidFill>
                  <a:srgbClr val="FFFFFF"/>
                </a:solidFill>
                <a:latin typeface="프리젠테이션 2 ExtraLight" pitchFamily="2" charset="-127"/>
                <a:ea typeface="프리젠테이션 7 Bold" pitchFamily="2" charset="-127"/>
              </a:endParaRPr>
            </a:p>
          </p:txBody>
        </p:sp>
        <p:sp>
          <p:nvSpPr>
            <p:cNvPr id="31" name="자유형: 도형 93">
              <a:extLst>
                <a:ext uri="{FF2B5EF4-FFF2-40B4-BE49-F238E27FC236}">
                  <a16:creationId xmlns:a16="http://schemas.microsoft.com/office/drawing/2014/main" id="{83B3659C-BE78-4B1F-B01C-D25784B3492B}"/>
                </a:ext>
              </a:extLst>
            </p:cNvPr>
            <p:cNvSpPr/>
            <p:nvPr/>
          </p:nvSpPr>
          <p:spPr>
            <a:xfrm>
              <a:off x="5461182" y="3917475"/>
              <a:ext cx="2794842" cy="120346"/>
            </a:xfrm>
            <a:custGeom>
              <a:avLst/>
              <a:gdLst>
                <a:gd name="connsiteX0" fmla="*/ 0 w 2794842"/>
                <a:gd name="connsiteY0" fmla="*/ 0 h 120346"/>
                <a:gd name="connsiteX1" fmla="*/ 2794842 w 2794842"/>
                <a:gd name="connsiteY1" fmla="*/ 0 h 120346"/>
                <a:gd name="connsiteX2" fmla="*/ 2794842 w 2794842"/>
                <a:gd name="connsiteY2" fmla="*/ 120346 h 120346"/>
                <a:gd name="connsiteX3" fmla="*/ 0 w 2794842"/>
                <a:gd name="connsiteY3" fmla="*/ 120346 h 12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842" h="120346">
                  <a:moveTo>
                    <a:pt x="0" y="0"/>
                  </a:moveTo>
                  <a:lnTo>
                    <a:pt x="2794842" y="0"/>
                  </a:lnTo>
                  <a:lnTo>
                    <a:pt x="2794842" y="120346"/>
                  </a:lnTo>
                  <a:lnTo>
                    <a:pt x="0" y="120346"/>
                  </a:lnTo>
                  <a:close/>
                </a:path>
              </a:pathLst>
            </a:custGeom>
            <a:solidFill>
              <a:srgbClr val="00B0F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defTabSz="952896" latinLnBrk="1" hangingPunct="1">
                <a:defRPr/>
              </a:pPr>
              <a:endParaRPr lang="ko-KR" altLang="en-US" sz="1876">
                <a:solidFill>
                  <a:srgbClr val="00B050"/>
                </a:solidFill>
                <a:latin typeface="프리젠테이션 2 ExtraLight" pitchFamily="2" charset="-127"/>
                <a:ea typeface="프리젠테이션 7 Bold" pitchFamily="2" charset="-127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18C23C4-E9EE-4818-AEB8-7BAF45F08E4A}"/>
              </a:ext>
            </a:extLst>
          </p:cNvPr>
          <p:cNvGrpSpPr/>
          <p:nvPr/>
        </p:nvGrpSpPr>
        <p:grpSpPr>
          <a:xfrm>
            <a:off x="657425" y="4754911"/>
            <a:ext cx="4204759" cy="3923565"/>
            <a:chOff x="657425" y="5166792"/>
            <a:chExt cx="4204759" cy="392356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F9EB7997-B7F4-4B65-AA27-D3794D472457}"/>
                </a:ext>
              </a:extLst>
            </p:cNvPr>
            <p:cNvSpPr/>
            <p:nvPr/>
          </p:nvSpPr>
          <p:spPr>
            <a:xfrm>
              <a:off x="657425" y="5174815"/>
              <a:ext cx="4204759" cy="3915542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noFill/>
              <a:prstDash val="solid"/>
              <a:miter lim="800000"/>
            </a:ln>
            <a:effectLst>
              <a:outerShdw blurRad="355600" dist="38100" dir="5400000" algn="t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pPr defTabSz="952896" latinLnBrk="1" hangingPunct="1">
                <a:defRPr/>
              </a:pPr>
              <a:endParaRPr lang="ko-KR" altLang="en-US" sz="1876">
                <a:solidFill>
                  <a:srgbClr val="FFFFFF"/>
                </a:solidFill>
                <a:latin typeface="프리젠테이션 2 ExtraLight" pitchFamily="2" charset="-127"/>
                <a:ea typeface="프리젠테이션 7 Bold" pitchFamily="2" charset="-127"/>
              </a:endParaRP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9A1888C7-311C-44A9-A51A-5EA5942FD14A}"/>
                </a:ext>
              </a:extLst>
            </p:cNvPr>
            <p:cNvSpPr/>
            <p:nvPr/>
          </p:nvSpPr>
          <p:spPr>
            <a:xfrm>
              <a:off x="657425" y="5166792"/>
              <a:ext cx="4204759" cy="192748"/>
            </a:xfrm>
            <a:prstGeom prst="rect">
              <a:avLst/>
            </a:prstGeom>
            <a:solidFill>
              <a:srgbClr val="FF660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52896" latinLnBrk="1" hangingPunct="1">
                <a:defRPr/>
              </a:pPr>
              <a:endParaRPr lang="ko-KR" altLang="en-US" sz="1876">
                <a:solidFill>
                  <a:srgbClr val="FFFFFF"/>
                </a:solidFill>
                <a:latin typeface="프리젠테이션 2 ExtraLight" pitchFamily="2" charset="-127"/>
                <a:ea typeface="프리젠테이션 7 Bold" pitchFamily="2" charset="-127"/>
              </a:endParaRPr>
            </a:p>
          </p:txBody>
        </p: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B5CB84F-8F22-46D8-834C-AD9703FEBA4A}"/>
              </a:ext>
            </a:extLst>
          </p:cNvPr>
          <p:cNvSpPr/>
          <p:nvPr/>
        </p:nvSpPr>
        <p:spPr>
          <a:xfrm flipH="1">
            <a:off x="8772578" y="5773888"/>
            <a:ext cx="3655125" cy="2905735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  <a:miter lim="800000"/>
          </a:ln>
          <a:effectLst>
            <a:outerShdw blurRad="355600" dist="381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pPr defTabSz="952896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37" name="자유형: 도형 93">
            <a:extLst>
              <a:ext uri="{FF2B5EF4-FFF2-40B4-BE49-F238E27FC236}">
                <a16:creationId xmlns:a16="http://schemas.microsoft.com/office/drawing/2014/main" id="{3FAE450F-F784-41C0-82E6-CBA4211FC2BC}"/>
              </a:ext>
            </a:extLst>
          </p:cNvPr>
          <p:cNvSpPr/>
          <p:nvPr/>
        </p:nvSpPr>
        <p:spPr>
          <a:xfrm>
            <a:off x="8772576" y="5772495"/>
            <a:ext cx="3655127" cy="151082"/>
          </a:xfrm>
          <a:custGeom>
            <a:avLst/>
            <a:gdLst>
              <a:gd name="connsiteX0" fmla="*/ 0 w 2794842"/>
              <a:gd name="connsiteY0" fmla="*/ 0 h 120346"/>
              <a:gd name="connsiteX1" fmla="*/ 2794842 w 2794842"/>
              <a:gd name="connsiteY1" fmla="*/ 0 h 120346"/>
              <a:gd name="connsiteX2" fmla="*/ 2794842 w 2794842"/>
              <a:gd name="connsiteY2" fmla="*/ 120346 h 120346"/>
              <a:gd name="connsiteX3" fmla="*/ 0 w 2794842"/>
              <a:gd name="connsiteY3" fmla="*/ 120346 h 12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4842" h="120346">
                <a:moveTo>
                  <a:pt x="0" y="0"/>
                </a:moveTo>
                <a:lnTo>
                  <a:pt x="2794842" y="0"/>
                </a:lnTo>
                <a:lnTo>
                  <a:pt x="2794842" y="120346"/>
                </a:lnTo>
                <a:lnTo>
                  <a:pt x="0" y="120346"/>
                </a:lnTo>
                <a:close/>
              </a:path>
            </a:pathLst>
          </a:custGeom>
          <a:solidFill>
            <a:srgbClr val="00B05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defTabSz="952896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AE8CD25-8EEC-4A1A-A67D-9B769369DE77}"/>
              </a:ext>
            </a:extLst>
          </p:cNvPr>
          <p:cNvSpPr txBox="1"/>
          <p:nvPr/>
        </p:nvSpPr>
        <p:spPr>
          <a:xfrm>
            <a:off x="743836" y="4166904"/>
            <a:ext cx="4031937" cy="513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52896" latinLnBrk="1" hangingPunct="1"/>
            <a:r>
              <a:rPr lang="ko-KR" altLang="en-US" sz="3335" i="1" kern="1200" dirty="0">
                <a:solidFill>
                  <a:srgbClr val="FF6600"/>
                </a:solidFill>
                <a:latin typeface="페이퍼로지 8 ExtraBold" pitchFamily="2" charset="-127"/>
                <a:ea typeface="페이퍼로지 8 ExtraBold" pitchFamily="2" charset="-127"/>
              </a:rPr>
              <a:t>한화 </a:t>
            </a:r>
            <a:r>
              <a:rPr lang="ko-KR" altLang="en-US" sz="3335" i="1" dirty="0">
                <a:solidFill>
                  <a:srgbClr val="FF6600"/>
                </a:solidFill>
                <a:latin typeface="페이퍼로지 8 ExtraBold" pitchFamily="2" charset="-127"/>
                <a:ea typeface="페이퍼로지 8 ExtraBold" pitchFamily="2" charset="-127"/>
              </a:rPr>
              <a:t>암 </a:t>
            </a:r>
            <a:r>
              <a:rPr lang="ko-KR" altLang="en-US" sz="3335" i="1" dirty="0" err="1">
                <a:solidFill>
                  <a:srgbClr val="FF6600"/>
                </a:solidFill>
                <a:latin typeface="페이퍼로지 8 ExtraBold" pitchFamily="2" charset="-127"/>
                <a:ea typeface="페이퍼로지 8 ExtraBold" pitchFamily="2" charset="-127"/>
              </a:rPr>
              <a:t>삼</a:t>
            </a:r>
            <a:r>
              <a:rPr lang="ko-KR" altLang="en-US" sz="3335" i="1" dirty="0" err="1">
                <a:solidFill>
                  <a:srgbClr val="FF6600"/>
                </a:solidFill>
                <a:latin typeface="Calibri" panose="020F0502020204030204" pitchFamily="34" charset="0"/>
                <a:ea typeface="페이퍼로지 8 Extra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335" i="1" dirty="0" err="1">
                <a:solidFill>
                  <a:srgbClr val="FF6600"/>
                </a:solidFill>
                <a:latin typeface="페이퍼로지 8 ExtraBold" pitchFamily="2" charset="-127"/>
                <a:ea typeface="페이퍼로지 8 ExtraBold" pitchFamily="2" charset="-127"/>
              </a:rPr>
              <a:t>복</a:t>
            </a:r>
            <a:r>
              <a:rPr lang="ko-KR" altLang="en-US" sz="3335" i="1" dirty="0" err="1">
                <a:solidFill>
                  <a:srgbClr val="FF6600"/>
                </a:solidFill>
                <a:latin typeface="Calibri" panose="020F0502020204030204" pitchFamily="34" charset="0"/>
                <a:ea typeface="페이퍼로지 8 Extra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335" i="1" dirty="0" err="1">
                <a:solidFill>
                  <a:srgbClr val="FF6600"/>
                </a:solidFill>
                <a:latin typeface="페이퍼로지 8 ExtraBold" pitchFamily="2" charset="-127"/>
                <a:ea typeface="페이퍼로지 8 ExtraBold" pitchFamily="2" charset="-127"/>
              </a:rPr>
              <a:t>치</a:t>
            </a:r>
            <a:endParaRPr lang="ko-KR" altLang="en-US" sz="3335" i="1" kern="1200" dirty="0">
              <a:solidFill>
                <a:srgbClr val="FF6600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239C265-1E63-423C-B2DF-E35A9A4C7AF6}"/>
              </a:ext>
            </a:extLst>
          </p:cNvPr>
          <p:cNvSpPr txBox="1"/>
          <p:nvPr/>
        </p:nvSpPr>
        <p:spPr>
          <a:xfrm>
            <a:off x="5037794" y="4744649"/>
            <a:ext cx="4031937" cy="4490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52896" latinLnBrk="1" hangingPunct="1"/>
            <a:r>
              <a:rPr lang="en-US" altLang="ko-KR" sz="2918" i="1" kern="1200" dirty="0">
                <a:solidFill>
                  <a:srgbClr val="00B0F0"/>
                </a:solidFill>
                <a:latin typeface="페이퍼로지 8 ExtraBold" pitchFamily="2" charset="-127"/>
                <a:ea typeface="페이퍼로지 8 ExtraBold" pitchFamily="2" charset="-127"/>
              </a:rPr>
              <a:t>A</a:t>
            </a:r>
            <a:r>
              <a:rPr lang="ko-KR" altLang="en-US" sz="2918" i="1" kern="1200" dirty="0">
                <a:solidFill>
                  <a:srgbClr val="00B0F0"/>
                </a:solidFill>
                <a:latin typeface="페이퍼로지 8 ExtraBold" pitchFamily="2" charset="-127"/>
                <a:ea typeface="페이퍼로지 8 ExtraBold" pitchFamily="2" charset="-127"/>
              </a:rPr>
              <a:t>사 </a:t>
            </a:r>
            <a:r>
              <a:rPr lang="en-US" altLang="ko-KR" sz="2918" i="1" kern="1200" dirty="0">
                <a:solidFill>
                  <a:srgbClr val="00B0F0"/>
                </a:solidFill>
                <a:latin typeface="페이퍼로지 8 ExtraBold" pitchFamily="2" charset="-127"/>
                <a:ea typeface="페이퍼로지 8 ExtraBold" pitchFamily="2" charset="-127"/>
              </a:rPr>
              <a:t>10</a:t>
            </a:r>
            <a:r>
              <a:rPr lang="ko-KR" altLang="en-US" sz="2918" i="1" kern="1200" dirty="0">
                <a:solidFill>
                  <a:srgbClr val="00B0F0"/>
                </a:solidFill>
                <a:latin typeface="페이퍼로지 8 ExtraBold" pitchFamily="2" charset="-127"/>
                <a:ea typeface="페이퍼로지 8 ExtraBold" pitchFamily="2" charset="-127"/>
              </a:rPr>
              <a:t>억 통장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D9FEA1-16F6-4F47-8267-BFC92EF34B4C}"/>
              </a:ext>
            </a:extLst>
          </p:cNvPr>
          <p:cNvSpPr txBox="1"/>
          <p:nvPr/>
        </p:nvSpPr>
        <p:spPr>
          <a:xfrm>
            <a:off x="8954820" y="5282625"/>
            <a:ext cx="4031937" cy="4490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52896" latinLnBrk="1" hangingPunct="1"/>
            <a:r>
              <a:rPr lang="en-US" altLang="ko-KR" sz="2918" i="1" kern="1200" dirty="0">
                <a:solidFill>
                  <a:srgbClr val="00B050"/>
                </a:solidFill>
                <a:latin typeface="페이퍼로지 8 ExtraBold" pitchFamily="2" charset="-127"/>
                <a:ea typeface="페이퍼로지 8 ExtraBold" pitchFamily="2" charset="-127"/>
              </a:rPr>
              <a:t>B</a:t>
            </a:r>
            <a:r>
              <a:rPr lang="ko-KR" altLang="en-US" sz="2918" i="1" kern="1200" dirty="0">
                <a:solidFill>
                  <a:srgbClr val="00B050"/>
                </a:solidFill>
                <a:latin typeface="페이퍼로지 8 ExtraBold" pitchFamily="2" charset="-127"/>
                <a:ea typeface="페이퍼로지 8 ExtraBold" pitchFamily="2" charset="-127"/>
              </a:rPr>
              <a:t>사 </a:t>
            </a:r>
            <a:r>
              <a:rPr lang="en-US" altLang="ko-KR" sz="2918" i="1" kern="1200" dirty="0">
                <a:solidFill>
                  <a:srgbClr val="00B050"/>
                </a:solidFill>
                <a:latin typeface="페이퍼로지 8 ExtraBold" pitchFamily="2" charset="-127"/>
                <a:ea typeface="페이퍼로지 8 ExtraBold" pitchFamily="2" charset="-127"/>
              </a:rPr>
              <a:t>10</a:t>
            </a:r>
            <a:r>
              <a:rPr lang="ko-KR" altLang="en-US" sz="2918" i="1" kern="1200" dirty="0">
                <a:solidFill>
                  <a:srgbClr val="00B050"/>
                </a:solidFill>
                <a:latin typeface="페이퍼로지 8 ExtraBold" pitchFamily="2" charset="-127"/>
                <a:ea typeface="페이퍼로지 8 ExtraBold" pitchFamily="2" charset="-127"/>
              </a:rPr>
              <a:t>억 통장</a:t>
            </a:r>
          </a:p>
        </p:txBody>
      </p:sp>
      <p:pic>
        <p:nvPicPr>
          <p:cNvPr id="41" name="Picture 8">
            <a:extLst>
              <a:ext uri="{FF2B5EF4-FFF2-40B4-BE49-F238E27FC236}">
                <a16:creationId xmlns:a16="http://schemas.microsoft.com/office/drawing/2014/main" id="{95D82BCA-DBD7-4714-934A-224D2AD73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785" y="5583300"/>
            <a:ext cx="2608285" cy="92959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57E37D1-8C6C-48B5-9F2F-F83CCF6BE554}"/>
              </a:ext>
            </a:extLst>
          </p:cNvPr>
          <p:cNvSpPr txBox="1"/>
          <p:nvPr/>
        </p:nvSpPr>
        <p:spPr>
          <a:xfrm>
            <a:off x="5785660" y="6201151"/>
            <a:ext cx="2101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en-US" altLang="ko-KR" sz="3200" dirty="0">
                <a:solidFill>
                  <a:srgbClr val="00B0F0"/>
                </a:solidFill>
                <a:latin typeface="페이퍼로지 8 ExtraBold" pitchFamily="2" charset="-127"/>
                <a:ea typeface="페이퍼로지 8 ExtraBold" pitchFamily="2" charset="-127"/>
              </a:rPr>
              <a:t>47,700</a:t>
            </a:r>
            <a:r>
              <a:rPr lang="ko-KR" altLang="en-US" sz="3200" kern="1200" dirty="0">
                <a:solidFill>
                  <a:srgbClr val="00B0F0"/>
                </a:solidFill>
                <a:latin typeface="페이퍼로지 8 ExtraBold" pitchFamily="2" charset="-127"/>
                <a:ea typeface="페이퍼로지 8 ExtraBold" pitchFamily="2" charset="-127"/>
              </a:rPr>
              <a:t>원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7C08C4E-9921-4926-BF80-BA59080C040D}"/>
              </a:ext>
            </a:extLst>
          </p:cNvPr>
          <p:cNvSpPr txBox="1"/>
          <p:nvPr/>
        </p:nvSpPr>
        <p:spPr>
          <a:xfrm>
            <a:off x="9664363" y="6682535"/>
            <a:ext cx="2101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en-US" altLang="ko-KR" sz="3200" kern="1200" dirty="0">
                <a:solidFill>
                  <a:srgbClr val="00B050"/>
                </a:solidFill>
                <a:latin typeface="페이퍼로지 8 ExtraBold" pitchFamily="2" charset="-127"/>
                <a:ea typeface="페이퍼로지 8 ExtraBold" pitchFamily="2" charset="-127"/>
              </a:rPr>
              <a:t>36,392</a:t>
            </a:r>
            <a:r>
              <a:rPr lang="ko-KR" altLang="en-US" sz="3200" kern="1200" dirty="0">
                <a:solidFill>
                  <a:srgbClr val="00B050"/>
                </a:solidFill>
                <a:latin typeface="페이퍼로지 8 ExtraBold" pitchFamily="2" charset="-127"/>
                <a:ea typeface="페이퍼로지 8 ExtraBold" pitchFamily="2" charset="-127"/>
              </a:rPr>
              <a:t>원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756A119-8D33-4234-906C-D12D370F0038}"/>
              </a:ext>
            </a:extLst>
          </p:cNvPr>
          <p:cNvSpPr txBox="1"/>
          <p:nvPr/>
        </p:nvSpPr>
        <p:spPr>
          <a:xfrm>
            <a:off x="1435165" y="5594219"/>
            <a:ext cx="2753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en-US" altLang="ko-KR" sz="3600" kern="1200" dirty="0">
                <a:solidFill>
                  <a:srgbClr val="FF6600"/>
                </a:solidFill>
                <a:latin typeface="페이퍼로지 8 ExtraBold" pitchFamily="2" charset="-127"/>
                <a:ea typeface="페이퍼로지 8 ExtraBold" pitchFamily="2" charset="-127"/>
              </a:rPr>
              <a:t>19,985</a:t>
            </a:r>
            <a:r>
              <a:rPr lang="ko-KR" altLang="en-US" sz="3600" kern="1200" dirty="0">
                <a:solidFill>
                  <a:srgbClr val="FF6600"/>
                </a:solidFill>
                <a:latin typeface="페이퍼로지 8 ExtraBold" pitchFamily="2" charset="-127"/>
                <a:ea typeface="페이퍼로지 8 ExtraBold" pitchFamily="2" charset="-127"/>
              </a:rPr>
              <a:t>원</a:t>
            </a:r>
          </a:p>
        </p:txBody>
      </p:sp>
      <p:pic>
        <p:nvPicPr>
          <p:cNvPr id="57" name="그림 56">
            <a:extLst>
              <a:ext uri="{FF2B5EF4-FFF2-40B4-BE49-F238E27FC236}">
                <a16:creationId xmlns:a16="http://schemas.microsoft.com/office/drawing/2014/main" id="{34D7FCE5-A8B7-42EB-BDB5-0D0745114F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79544">
            <a:off x="1018976" y="6992190"/>
            <a:ext cx="432679" cy="432679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A84D7F51-981D-458F-9698-C3A4149571C0}"/>
              </a:ext>
            </a:extLst>
          </p:cNvPr>
          <p:cNvSpPr txBox="1"/>
          <p:nvPr/>
        </p:nvSpPr>
        <p:spPr>
          <a:xfrm>
            <a:off x="1302199" y="6972129"/>
            <a:ext cx="2977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B050"/>
                </a:solidFill>
                <a:latin typeface="페이퍼로지 5 Medium" pitchFamily="2" charset="-127"/>
                <a:ea typeface="페이퍼로지 5 Medium" pitchFamily="2" charset="-127"/>
              </a:rPr>
              <a:t>A</a:t>
            </a:r>
            <a:r>
              <a:rPr lang="ko-KR" altLang="en-US" sz="2400" dirty="0">
                <a:solidFill>
                  <a:srgbClr val="00B050"/>
                </a:solidFill>
                <a:latin typeface="페이퍼로지 5 Medium" pitchFamily="2" charset="-127"/>
                <a:ea typeface="페이퍼로지 5 Medium" pitchFamily="2" charset="-127"/>
              </a:rPr>
              <a:t>사 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대비 </a:t>
            </a:r>
            <a:r>
              <a:rPr lang="en-US" altLang="ko-KR" sz="2800" b="1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58% </a:t>
            </a:r>
            <a:r>
              <a:rPr lang="ko-KR" altLang="en-US" sz="2800" b="1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저렴 </a:t>
            </a:r>
            <a:endParaRPr lang="ko-KR" altLang="en-US" sz="2400" b="1" dirty="0">
              <a:solidFill>
                <a:srgbClr val="FF6600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74F78D2F-8472-4D4A-9E5B-1E20D18DF1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79544">
            <a:off x="1018976" y="7507831"/>
            <a:ext cx="432679" cy="432679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D762BCBB-5035-4E1E-B2E3-3AA39695E3B5}"/>
              </a:ext>
            </a:extLst>
          </p:cNvPr>
          <p:cNvSpPr txBox="1"/>
          <p:nvPr/>
        </p:nvSpPr>
        <p:spPr>
          <a:xfrm>
            <a:off x="1300595" y="7487770"/>
            <a:ext cx="2980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B0F0"/>
                </a:solidFill>
                <a:latin typeface="페이퍼로지 5 Medium" pitchFamily="2" charset="-127"/>
                <a:ea typeface="페이퍼로지 5 Medium" pitchFamily="2" charset="-127"/>
              </a:rPr>
              <a:t>B</a:t>
            </a:r>
            <a:r>
              <a:rPr lang="ko-KR" altLang="en-US" sz="2400" dirty="0">
                <a:solidFill>
                  <a:srgbClr val="00B0F0"/>
                </a:solidFill>
                <a:latin typeface="페이퍼로지 5 Medium" pitchFamily="2" charset="-127"/>
                <a:ea typeface="페이퍼로지 5 Medium" pitchFamily="2" charset="-127"/>
              </a:rPr>
              <a:t>사 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대비 </a:t>
            </a:r>
            <a:r>
              <a:rPr lang="en-US" altLang="ko-KR" sz="2800" b="1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45% </a:t>
            </a:r>
            <a:r>
              <a:rPr lang="ko-KR" altLang="en-US" sz="2800" b="1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저렴 </a:t>
            </a:r>
            <a:endParaRPr lang="ko-KR" altLang="en-US" sz="2400" b="1" dirty="0">
              <a:solidFill>
                <a:srgbClr val="FF6600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23B88039-4F8F-4060-B345-EAE9632BF3D8}"/>
              </a:ext>
            </a:extLst>
          </p:cNvPr>
          <p:cNvGrpSpPr/>
          <p:nvPr/>
        </p:nvGrpSpPr>
        <p:grpSpPr>
          <a:xfrm rot="21110595">
            <a:off x="7886995" y="4867584"/>
            <a:ext cx="1126223" cy="917847"/>
            <a:chOff x="11491578" y="-1935690"/>
            <a:chExt cx="1261247" cy="1027888"/>
          </a:xfrm>
        </p:grpSpPr>
        <p:pic>
          <p:nvPicPr>
            <p:cNvPr id="66" name="그림 65">
              <a:extLst>
                <a:ext uri="{FF2B5EF4-FFF2-40B4-BE49-F238E27FC236}">
                  <a16:creationId xmlns:a16="http://schemas.microsoft.com/office/drawing/2014/main" id="{130CCB58-A54A-4B2C-9A62-1FC262CE6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11491578" y="-1935690"/>
              <a:ext cx="1261247" cy="1027888"/>
            </a:xfrm>
            <a:prstGeom prst="rect">
              <a:avLst/>
            </a:prstGeom>
          </p:spPr>
        </p:pic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2814F7C-46B6-486A-A74D-C6B3A59FA311}"/>
                </a:ext>
              </a:extLst>
            </p:cNvPr>
            <p:cNvSpPr txBox="1"/>
            <p:nvPr/>
          </p:nvSpPr>
          <p:spPr>
            <a:xfrm>
              <a:off x="11630159" y="-1806492"/>
              <a:ext cx="890774" cy="723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보험료</a:t>
              </a:r>
              <a:endParaRPr lang="en-US" altLang="ko-KR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09B002DF-4333-4539-A39C-5CEED173DFF9}"/>
              </a:ext>
            </a:extLst>
          </p:cNvPr>
          <p:cNvGrpSpPr/>
          <p:nvPr/>
        </p:nvGrpSpPr>
        <p:grpSpPr>
          <a:xfrm rot="21110595">
            <a:off x="11484953" y="5406698"/>
            <a:ext cx="1126223" cy="917847"/>
            <a:chOff x="11491578" y="-1935690"/>
            <a:chExt cx="1261247" cy="1027888"/>
          </a:xfrm>
        </p:grpSpPr>
        <p:pic>
          <p:nvPicPr>
            <p:cNvPr id="76" name="그림 75">
              <a:extLst>
                <a:ext uri="{FF2B5EF4-FFF2-40B4-BE49-F238E27FC236}">
                  <a16:creationId xmlns:a16="http://schemas.microsoft.com/office/drawing/2014/main" id="{67F281DA-7052-42E1-AD9C-FFE5EAB71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11491578" y="-1935690"/>
              <a:ext cx="1261247" cy="1027888"/>
            </a:xfrm>
            <a:prstGeom prst="rect">
              <a:avLst/>
            </a:prstGeom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92022C0-10CD-4B3C-8482-210CD725DC2A}"/>
                </a:ext>
              </a:extLst>
            </p:cNvPr>
            <p:cNvSpPr txBox="1"/>
            <p:nvPr/>
          </p:nvSpPr>
          <p:spPr>
            <a:xfrm>
              <a:off x="11630155" y="-1823080"/>
              <a:ext cx="890774" cy="723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보험료</a:t>
              </a:r>
              <a:endParaRPr lang="en-US" altLang="ko-KR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71EADD8-FE1D-45B7-ABC5-87ECAB4533FE}"/>
              </a:ext>
            </a:extLst>
          </p:cNvPr>
          <p:cNvSpPr/>
          <p:nvPr/>
        </p:nvSpPr>
        <p:spPr>
          <a:xfrm rot="20423242">
            <a:off x="6054497" y="7344462"/>
            <a:ext cx="2472228" cy="6762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7FCB010-3E78-48FE-AAEE-41B44A8DFCCB}"/>
              </a:ext>
            </a:extLst>
          </p:cNvPr>
          <p:cNvSpPr txBox="1"/>
          <p:nvPr/>
        </p:nvSpPr>
        <p:spPr>
          <a:xfrm rot="20392313">
            <a:off x="6202814" y="7432702"/>
            <a:ext cx="2175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58% 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비쌈 주의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DD3EDDF7-B5F5-483B-8E06-168369221755}"/>
              </a:ext>
            </a:extLst>
          </p:cNvPr>
          <p:cNvSpPr/>
          <p:nvPr/>
        </p:nvSpPr>
        <p:spPr>
          <a:xfrm rot="20423242">
            <a:off x="9720833" y="7572447"/>
            <a:ext cx="2472228" cy="67625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5140AAC-A59C-4BCF-AD1D-8EA85B928026}"/>
              </a:ext>
            </a:extLst>
          </p:cNvPr>
          <p:cNvSpPr txBox="1"/>
          <p:nvPr/>
        </p:nvSpPr>
        <p:spPr>
          <a:xfrm rot="20392313">
            <a:off x="9982160" y="7676076"/>
            <a:ext cx="19495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200" dirty="0">
                <a:latin typeface="페이퍼로지 5 Medium" pitchFamily="2" charset="-127"/>
                <a:ea typeface="페이퍼로지 5 Medium" pitchFamily="2" charset="-127"/>
              </a:rPr>
              <a:t>45% </a:t>
            </a:r>
            <a:r>
              <a:rPr lang="ko-KR" altLang="en-US" sz="2200" dirty="0">
                <a:latin typeface="페이퍼로지 5 Medium" pitchFamily="2" charset="-127"/>
                <a:ea typeface="페이퍼로지 5 Medium" pitchFamily="2" charset="-127"/>
              </a:rPr>
              <a:t>비쌈 주의</a:t>
            </a:r>
          </a:p>
        </p:txBody>
      </p:sp>
      <p:pic>
        <p:nvPicPr>
          <p:cNvPr id="84" name="Picture 2">
            <a:extLst>
              <a:ext uri="{FF2B5EF4-FFF2-40B4-BE49-F238E27FC236}">
                <a16:creationId xmlns:a16="http://schemas.microsoft.com/office/drawing/2014/main" id="{18B74FEC-BFEF-49D3-A384-9ECF456378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79293" y="6815978"/>
            <a:ext cx="461080" cy="616065"/>
          </a:xfrm>
          <a:prstGeom prst="rect">
            <a:avLst/>
          </a:prstGeom>
        </p:spPr>
      </p:pic>
      <p:pic>
        <p:nvPicPr>
          <p:cNvPr id="85" name="Picture 2">
            <a:extLst>
              <a:ext uri="{FF2B5EF4-FFF2-40B4-BE49-F238E27FC236}">
                <a16:creationId xmlns:a16="http://schemas.microsoft.com/office/drawing/2014/main" id="{F0FD8736-C7E8-4091-B92D-59CF0D6848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0850" y="6550850"/>
            <a:ext cx="461080" cy="616065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D3DC97-CDF4-4149-9319-38DEB3416021}"/>
              </a:ext>
            </a:extLst>
          </p:cNvPr>
          <p:cNvSpPr txBox="1"/>
          <p:nvPr/>
        </p:nvSpPr>
        <p:spPr>
          <a:xfrm>
            <a:off x="4592386" y="8676413"/>
            <a:ext cx="7799087" cy="33855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*90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세만기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10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 건강고지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(B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사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9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 건강고지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), 40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 여성 담보 보험료 기준 </a:t>
            </a:r>
            <a:b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</a:b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당사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암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삼복치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(9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페이지 기준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/ A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사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종합병원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유사암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II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제외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통합보장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/ B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사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암 통합보장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유사암제외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)(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상해사망잔액의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10%)</a:t>
            </a:r>
          </a:p>
        </p:txBody>
      </p:sp>
      <p:cxnSp>
        <p:nvCxnSpPr>
          <p:cNvPr id="90" name="직선 연결선 89">
            <a:extLst>
              <a:ext uri="{FF2B5EF4-FFF2-40B4-BE49-F238E27FC236}">
                <a16:creationId xmlns:a16="http://schemas.microsoft.com/office/drawing/2014/main" id="{6498D992-E93A-4A36-BACA-DA652926D3D9}"/>
              </a:ext>
            </a:extLst>
          </p:cNvPr>
          <p:cNvCxnSpPr>
            <a:cxnSpLocks/>
          </p:cNvCxnSpPr>
          <p:nvPr/>
        </p:nvCxnSpPr>
        <p:spPr>
          <a:xfrm>
            <a:off x="841841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4E485935-843B-4FB3-8FC1-5BF84DCE6E33}"/>
              </a:ext>
            </a:extLst>
          </p:cNvPr>
          <p:cNvSpPr txBox="1"/>
          <p:nvPr/>
        </p:nvSpPr>
        <p:spPr>
          <a:xfrm>
            <a:off x="84707" y="444369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03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EC51938-E21E-4BFD-A369-3CB2CE421F67}"/>
              </a:ext>
            </a:extLst>
          </p:cNvPr>
          <p:cNvSpPr txBox="1"/>
          <p:nvPr/>
        </p:nvSpPr>
        <p:spPr>
          <a:xfrm>
            <a:off x="996608" y="444349"/>
            <a:ext cx="4457631" cy="5731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암 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삼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Calibri" panose="020F0502020204030204" pitchFamily="34" charset="0"/>
                <a:ea typeface="페이퍼로지 7 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복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Calibri" panose="020F0502020204030204" pitchFamily="34" charset="0"/>
                <a:ea typeface="페이퍼로지 7 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치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vs 10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억 통장</a:t>
            </a:r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36E50303-0084-4BCD-9659-8629033DC6CC}"/>
              </a:ext>
            </a:extLst>
          </p:cNvPr>
          <p:cNvGrpSpPr/>
          <p:nvPr/>
        </p:nvGrpSpPr>
        <p:grpSpPr>
          <a:xfrm>
            <a:off x="1040220" y="2170254"/>
            <a:ext cx="10837452" cy="1419102"/>
            <a:chOff x="2708954" y="6919604"/>
            <a:chExt cx="7105651" cy="110522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98" name="Rectangle 3">
              <a:extLst>
                <a:ext uri="{FF2B5EF4-FFF2-40B4-BE49-F238E27FC236}">
                  <a16:creationId xmlns:a16="http://schemas.microsoft.com/office/drawing/2014/main" id="{263C28C5-33B3-40D8-948C-C1A280E56B1F}"/>
                </a:ext>
              </a:extLst>
            </p:cNvPr>
            <p:cNvSpPr/>
            <p:nvPr/>
          </p:nvSpPr>
          <p:spPr>
            <a:xfrm>
              <a:off x="3451905" y="6919605"/>
              <a:ext cx="5619751" cy="945048"/>
            </a:xfrm>
            <a:prstGeom prst="rect">
              <a:avLst/>
            </a:prstGeom>
            <a:solidFill>
              <a:srgbClr val="FF7C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00811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Bold"/>
                <a:ea typeface="나눔스퀘어 네오 Bold"/>
                <a:cs typeface="+mn-cs"/>
              </a:endParaRPr>
            </a:p>
          </p:txBody>
        </p:sp>
        <p:sp>
          <p:nvSpPr>
            <p:cNvPr id="99" name="Rectangle 5">
              <a:extLst>
                <a:ext uri="{FF2B5EF4-FFF2-40B4-BE49-F238E27FC236}">
                  <a16:creationId xmlns:a16="http://schemas.microsoft.com/office/drawing/2014/main" id="{6712C590-1D6C-4389-B468-C8203BB57004}"/>
                </a:ext>
              </a:extLst>
            </p:cNvPr>
            <p:cNvSpPr/>
            <p:nvPr/>
          </p:nvSpPr>
          <p:spPr>
            <a:xfrm>
              <a:off x="2708954" y="6919604"/>
              <a:ext cx="742951" cy="1105225"/>
            </a:xfrm>
            <a:custGeom>
              <a:avLst/>
              <a:gdLst>
                <a:gd name="connsiteX0" fmla="*/ 0 w 952500"/>
                <a:gd name="connsiteY0" fmla="*/ 0 h 1123950"/>
                <a:gd name="connsiteX1" fmla="*/ 952500 w 952500"/>
                <a:gd name="connsiteY1" fmla="*/ 0 h 1123950"/>
                <a:gd name="connsiteX2" fmla="*/ 952500 w 952500"/>
                <a:gd name="connsiteY2" fmla="*/ 1123950 h 1123950"/>
                <a:gd name="connsiteX3" fmla="*/ 0 w 952500"/>
                <a:gd name="connsiteY3" fmla="*/ 1123950 h 1123950"/>
                <a:gd name="connsiteX4" fmla="*/ 0 w 952500"/>
                <a:gd name="connsiteY4" fmla="*/ 0 h 1123950"/>
                <a:gd name="connsiteX0" fmla="*/ 19050 w 952500"/>
                <a:gd name="connsiteY0" fmla="*/ 228600 h 1123950"/>
                <a:gd name="connsiteX1" fmla="*/ 952500 w 952500"/>
                <a:gd name="connsiteY1" fmla="*/ 0 h 1123950"/>
                <a:gd name="connsiteX2" fmla="*/ 952500 w 952500"/>
                <a:gd name="connsiteY2" fmla="*/ 1123950 h 1123950"/>
                <a:gd name="connsiteX3" fmla="*/ 0 w 952500"/>
                <a:gd name="connsiteY3" fmla="*/ 1123950 h 1123950"/>
                <a:gd name="connsiteX4" fmla="*/ 19050 w 952500"/>
                <a:gd name="connsiteY4" fmla="*/ 228600 h 1123950"/>
                <a:gd name="connsiteX0" fmla="*/ 19050 w 952500"/>
                <a:gd name="connsiteY0" fmla="*/ 228600 h 1314450"/>
                <a:gd name="connsiteX1" fmla="*/ 952500 w 952500"/>
                <a:gd name="connsiteY1" fmla="*/ 0 h 1314450"/>
                <a:gd name="connsiteX2" fmla="*/ 952500 w 952500"/>
                <a:gd name="connsiteY2" fmla="*/ 1123950 h 1314450"/>
                <a:gd name="connsiteX3" fmla="*/ 0 w 952500"/>
                <a:gd name="connsiteY3" fmla="*/ 1314450 h 1314450"/>
                <a:gd name="connsiteX4" fmla="*/ 19050 w 952500"/>
                <a:gd name="connsiteY4" fmla="*/ 22860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0" h="1314450">
                  <a:moveTo>
                    <a:pt x="19050" y="228600"/>
                  </a:moveTo>
                  <a:lnTo>
                    <a:pt x="952500" y="0"/>
                  </a:lnTo>
                  <a:lnTo>
                    <a:pt x="952500" y="1123950"/>
                  </a:lnTo>
                  <a:lnTo>
                    <a:pt x="0" y="1314450"/>
                  </a:lnTo>
                  <a:lnTo>
                    <a:pt x="19050" y="22860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00811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Bold"/>
                <a:ea typeface="나눔스퀘어 네오 Bold"/>
                <a:cs typeface="+mn-cs"/>
              </a:endParaRPr>
            </a:p>
          </p:txBody>
        </p:sp>
        <p:sp>
          <p:nvSpPr>
            <p:cNvPr id="100" name="Rectangle 5">
              <a:extLst>
                <a:ext uri="{FF2B5EF4-FFF2-40B4-BE49-F238E27FC236}">
                  <a16:creationId xmlns:a16="http://schemas.microsoft.com/office/drawing/2014/main" id="{FBD94A9A-5ABA-4B30-A654-ABF57253D4D6}"/>
                </a:ext>
              </a:extLst>
            </p:cNvPr>
            <p:cNvSpPr/>
            <p:nvPr/>
          </p:nvSpPr>
          <p:spPr>
            <a:xfrm flipH="1">
              <a:off x="9071654" y="6919604"/>
              <a:ext cx="742951" cy="1105225"/>
            </a:xfrm>
            <a:custGeom>
              <a:avLst/>
              <a:gdLst>
                <a:gd name="connsiteX0" fmla="*/ 0 w 952500"/>
                <a:gd name="connsiteY0" fmla="*/ 0 h 1123950"/>
                <a:gd name="connsiteX1" fmla="*/ 952500 w 952500"/>
                <a:gd name="connsiteY1" fmla="*/ 0 h 1123950"/>
                <a:gd name="connsiteX2" fmla="*/ 952500 w 952500"/>
                <a:gd name="connsiteY2" fmla="*/ 1123950 h 1123950"/>
                <a:gd name="connsiteX3" fmla="*/ 0 w 952500"/>
                <a:gd name="connsiteY3" fmla="*/ 1123950 h 1123950"/>
                <a:gd name="connsiteX4" fmla="*/ 0 w 952500"/>
                <a:gd name="connsiteY4" fmla="*/ 0 h 1123950"/>
                <a:gd name="connsiteX0" fmla="*/ 19050 w 952500"/>
                <a:gd name="connsiteY0" fmla="*/ 228600 h 1123950"/>
                <a:gd name="connsiteX1" fmla="*/ 952500 w 952500"/>
                <a:gd name="connsiteY1" fmla="*/ 0 h 1123950"/>
                <a:gd name="connsiteX2" fmla="*/ 952500 w 952500"/>
                <a:gd name="connsiteY2" fmla="*/ 1123950 h 1123950"/>
                <a:gd name="connsiteX3" fmla="*/ 0 w 952500"/>
                <a:gd name="connsiteY3" fmla="*/ 1123950 h 1123950"/>
                <a:gd name="connsiteX4" fmla="*/ 19050 w 952500"/>
                <a:gd name="connsiteY4" fmla="*/ 228600 h 1123950"/>
                <a:gd name="connsiteX0" fmla="*/ 19050 w 952500"/>
                <a:gd name="connsiteY0" fmla="*/ 228600 h 1314450"/>
                <a:gd name="connsiteX1" fmla="*/ 952500 w 952500"/>
                <a:gd name="connsiteY1" fmla="*/ 0 h 1314450"/>
                <a:gd name="connsiteX2" fmla="*/ 952500 w 952500"/>
                <a:gd name="connsiteY2" fmla="*/ 1123950 h 1314450"/>
                <a:gd name="connsiteX3" fmla="*/ 0 w 952500"/>
                <a:gd name="connsiteY3" fmla="*/ 1314450 h 1314450"/>
                <a:gd name="connsiteX4" fmla="*/ 19050 w 952500"/>
                <a:gd name="connsiteY4" fmla="*/ 22860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0" h="1314450">
                  <a:moveTo>
                    <a:pt x="19050" y="228600"/>
                  </a:moveTo>
                  <a:lnTo>
                    <a:pt x="952500" y="0"/>
                  </a:lnTo>
                  <a:lnTo>
                    <a:pt x="952500" y="1123950"/>
                  </a:lnTo>
                  <a:lnTo>
                    <a:pt x="0" y="1314450"/>
                  </a:lnTo>
                  <a:lnTo>
                    <a:pt x="19050" y="22860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00811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Bold"/>
                <a:ea typeface="나눔스퀘어 네오 Bold"/>
                <a:cs typeface="+mn-cs"/>
              </a:endParaRP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42BE71BC-89A1-4352-B005-3C14992370FC}"/>
              </a:ext>
            </a:extLst>
          </p:cNvPr>
          <p:cNvSpPr txBox="1"/>
          <p:nvPr/>
        </p:nvSpPr>
        <p:spPr>
          <a:xfrm>
            <a:off x="1542685" y="2442122"/>
            <a:ext cx="6547709" cy="6735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sz="44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한화손보</a:t>
            </a:r>
            <a:r>
              <a:rPr lang="ko-KR" altLang="en-US" sz="44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보험료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ACA9FDD-673C-4EC3-9DFA-1E919A72831A}"/>
              </a:ext>
            </a:extLst>
          </p:cNvPr>
          <p:cNvSpPr txBox="1"/>
          <p:nvPr/>
        </p:nvSpPr>
        <p:spPr>
          <a:xfrm>
            <a:off x="4914406" y="2394240"/>
            <a:ext cx="6547709" cy="7654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5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58% </a:t>
            </a:r>
            <a:r>
              <a:rPr lang="ko-KR" altLang="en-US" sz="5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저렴</a:t>
            </a:r>
            <a:r>
              <a:rPr lang="en-US" altLang="ko-KR" sz="5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!</a:t>
            </a:r>
            <a:endParaRPr lang="ko-KR" altLang="en-US" sz="5000" spc="-7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latin typeface="페이퍼로지 7 Bold" pitchFamily="2" charset="-127"/>
              <a:ea typeface="페이퍼로지 7 Bold" pitchFamily="2" charset="-127"/>
              <a:cs typeface="Pretendard Bold" panose="02000803000000020004" pitchFamily="2" charset="-127"/>
            </a:endParaRPr>
          </a:p>
        </p:txBody>
      </p:sp>
      <p:pic>
        <p:nvPicPr>
          <p:cNvPr id="60" name="Picture 10">
            <a:extLst>
              <a:ext uri="{FF2B5EF4-FFF2-40B4-BE49-F238E27FC236}">
                <a16:creationId xmlns:a16="http://schemas.microsoft.com/office/drawing/2014/main" id="{FBA0E0C0-04FF-415C-90DD-F3ED510124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720533">
            <a:off x="9753594" y="1939508"/>
            <a:ext cx="675937" cy="7279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3" name="object 3">
            <a:extLst>
              <a:ext uri="{FF2B5EF4-FFF2-40B4-BE49-F238E27FC236}">
                <a16:creationId xmlns:a16="http://schemas.microsoft.com/office/drawing/2014/main" id="{0DD9ACB7-D984-474B-A12F-11015AC85EE6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54" name="object 3">
            <a:extLst>
              <a:ext uri="{FF2B5EF4-FFF2-40B4-BE49-F238E27FC236}">
                <a16:creationId xmlns:a16="http://schemas.microsoft.com/office/drawing/2014/main" id="{4838B7B0-C5C4-46CF-8DC1-8CA77DF1E6AD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137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사각형: 둥근 모서리 5">
            <a:extLst>
              <a:ext uri="{FF2B5EF4-FFF2-40B4-BE49-F238E27FC236}">
                <a16:creationId xmlns:a16="http://schemas.microsoft.com/office/drawing/2014/main" id="{937B51DD-BF6A-45FB-A75C-A60B88AA63E4}"/>
              </a:ext>
            </a:extLst>
          </p:cNvPr>
          <p:cNvSpPr/>
          <p:nvPr/>
        </p:nvSpPr>
        <p:spPr>
          <a:xfrm>
            <a:off x="-9274" y="20450"/>
            <a:ext cx="13004800" cy="9744834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2"/>
              </a:solidFill>
            </a:endParaRPr>
          </a:p>
        </p:txBody>
      </p:sp>
      <p:sp>
        <p:nvSpPr>
          <p:cNvPr id="96" name="오른쪽 대괄호 95">
            <a:extLst>
              <a:ext uri="{FF2B5EF4-FFF2-40B4-BE49-F238E27FC236}">
                <a16:creationId xmlns:a16="http://schemas.microsoft.com/office/drawing/2014/main" id="{635F8724-F2FD-4546-948C-CF60A5E18D22}"/>
              </a:ext>
            </a:extLst>
          </p:cNvPr>
          <p:cNvSpPr/>
          <p:nvPr/>
        </p:nvSpPr>
        <p:spPr>
          <a:xfrm rot="5400000">
            <a:off x="8022557" y="3081608"/>
            <a:ext cx="298610" cy="6069424"/>
          </a:xfrm>
          <a:prstGeom prst="rightBracket">
            <a:avLst/>
          </a:prstGeom>
          <a:ln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4" name="표 2">
            <a:extLst>
              <a:ext uri="{FF2B5EF4-FFF2-40B4-BE49-F238E27FC236}">
                <a16:creationId xmlns:a16="http://schemas.microsoft.com/office/drawing/2014/main" id="{87DF2E69-C5E0-4168-929C-CB8CBC0D0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551409"/>
              </p:ext>
            </p:extLst>
          </p:nvPr>
        </p:nvGraphicFramePr>
        <p:xfrm>
          <a:off x="1879775" y="3876120"/>
          <a:ext cx="9798115" cy="2208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623">
                  <a:extLst>
                    <a:ext uri="{9D8B030D-6E8A-4147-A177-3AD203B41FA5}">
                      <a16:colId xmlns:a16="http://schemas.microsoft.com/office/drawing/2014/main" val="1488256729"/>
                    </a:ext>
                  </a:extLst>
                </a:gridCol>
                <a:gridCol w="1959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9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9623">
                  <a:extLst>
                    <a:ext uri="{9D8B030D-6E8A-4147-A177-3AD203B41FA5}">
                      <a16:colId xmlns:a16="http://schemas.microsoft.com/office/drawing/2014/main" val="645751669"/>
                    </a:ext>
                  </a:extLst>
                </a:gridCol>
                <a:gridCol w="1959623">
                  <a:extLst>
                    <a:ext uri="{9D8B030D-6E8A-4147-A177-3AD203B41FA5}">
                      <a16:colId xmlns:a16="http://schemas.microsoft.com/office/drawing/2014/main" val="240242259"/>
                    </a:ext>
                  </a:extLst>
                </a:gridCol>
              </a:tblGrid>
              <a:tr h="7156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</a:rPr>
                        <a:t>보험료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4E4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A</a:t>
                      </a:r>
                      <a:r>
                        <a:rPr lang="ko-KR" altLang="en-US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B</a:t>
                      </a:r>
                      <a:r>
                        <a:rPr lang="ko-KR" altLang="en-US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C</a:t>
                      </a:r>
                      <a:r>
                        <a:rPr lang="ko-KR" altLang="en-US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D</a:t>
                      </a:r>
                      <a:r>
                        <a:rPr lang="ko-KR" altLang="en-US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102055"/>
                  </a:ext>
                </a:extLst>
              </a:tr>
              <a:tr h="746281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+mn-ea"/>
                        <a:ea typeface="+mn-ea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22,140</a:t>
                      </a:r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24,820</a:t>
                      </a:r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22,480</a:t>
                      </a:r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20,680</a:t>
                      </a:r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900367"/>
                  </a:ext>
                </a:extLst>
              </a:tr>
              <a:tr h="746281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+mn-ea"/>
                        <a:ea typeface="+mn-ea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2</a:t>
                      </a:r>
                      <a:r>
                        <a:rPr lang="ko-KR" altLang="en-US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천만원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2</a:t>
                      </a:r>
                      <a:r>
                        <a:rPr kumimoji="0" lang="ko-KR" altLang="en-US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천만원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2</a:t>
                      </a:r>
                      <a:r>
                        <a:rPr kumimoji="0" lang="ko-KR" altLang="en-US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천만원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2</a:t>
                      </a:r>
                      <a:r>
                        <a:rPr kumimoji="0" lang="ko-KR" altLang="en-US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천만원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172760"/>
                  </a:ext>
                </a:extLst>
              </a:tr>
            </a:tbl>
          </a:graphicData>
        </a:graphic>
      </p:graphicFrame>
      <p:sp>
        <p:nvSpPr>
          <p:cNvPr id="37" name="직사각형 36">
            <a:extLst>
              <a:ext uri="{FF2B5EF4-FFF2-40B4-BE49-F238E27FC236}">
                <a16:creationId xmlns:a16="http://schemas.microsoft.com/office/drawing/2014/main" id="{68CCCC26-8405-446D-809A-1270D7670F20}"/>
              </a:ext>
            </a:extLst>
          </p:cNvPr>
          <p:cNvSpPr/>
          <p:nvPr/>
        </p:nvSpPr>
        <p:spPr>
          <a:xfrm>
            <a:off x="1680263" y="5325778"/>
            <a:ext cx="2144221" cy="86310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ko-KR" altLang="en-US" sz="2200" dirty="0">
              <a:latin typeface="나눔스퀘어 네오 Regular" panose="00000500000000000000" pitchFamily="2" charset="-127"/>
              <a:ea typeface="나눔스퀘어 네오 Regular" panose="00000500000000000000" pitchFamily="2" charset="-127"/>
              <a:cs typeface="Pretendard Light" panose="02000403000000020004" pitchFamily="2" charset="-127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0492A503-0622-4EB9-8C18-2917E9C2E0C2}"/>
              </a:ext>
            </a:extLst>
          </p:cNvPr>
          <p:cNvCxnSpPr>
            <a:cxnSpLocks/>
          </p:cNvCxnSpPr>
          <p:nvPr/>
        </p:nvCxnSpPr>
        <p:spPr>
          <a:xfrm>
            <a:off x="1665024" y="6187270"/>
            <a:ext cx="2159460" cy="0"/>
          </a:xfrm>
          <a:prstGeom prst="line">
            <a:avLst/>
          </a:prstGeom>
          <a:ln w="25400">
            <a:solidFill>
              <a:srgbClr val="766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EA0E39E-D630-4A90-A3AE-3E40E8155FC3}"/>
              </a:ext>
            </a:extLst>
          </p:cNvPr>
          <p:cNvGrpSpPr/>
          <p:nvPr/>
        </p:nvGrpSpPr>
        <p:grpSpPr>
          <a:xfrm>
            <a:off x="1680263" y="4462673"/>
            <a:ext cx="2144221" cy="865486"/>
            <a:chOff x="1534620" y="7102866"/>
            <a:chExt cx="2144221" cy="865486"/>
          </a:xfrm>
          <a:effectLst/>
        </p:grpSpPr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B18F7BC-4E3B-41BD-9786-5E2BFE2323D9}"/>
                </a:ext>
              </a:extLst>
            </p:cNvPr>
            <p:cNvSpPr/>
            <p:nvPr/>
          </p:nvSpPr>
          <p:spPr>
            <a:xfrm>
              <a:off x="1537364" y="7102866"/>
              <a:ext cx="2141477" cy="863105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ko-KR" altLang="en-US" sz="2200" dirty="0">
                <a:latin typeface="나눔스퀘어 네오 Regular" panose="00000500000000000000" pitchFamily="2" charset="-127"/>
                <a:ea typeface="나눔스퀘어 네오 Regular" panose="00000500000000000000" pitchFamily="2" charset="-127"/>
                <a:cs typeface="Pretendard Light" panose="02000403000000020004" pitchFamily="2" charset="-127"/>
              </a:endParaRPr>
            </a:p>
          </p:txBody>
        </p: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35BA7540-F67F-4955-9894-A1B76404E4D0}"/>
                </a:ext>
              </a:extLst>
            </p:cNvPr>
            <p:cNvCxnSpPr>
              <a:cxnSpLocks/>
            </p:cNvCxnSpPr>
            <p:nvPr/>
          </p:nvCxnSpPr>
          <p:spPr>
            <a:xfrm>
              <a:off x="1534620" y="7968352"/>
              <a:ext cx="2144221" cy="0"/>
            </a:xfrm>
            <a:prstGeom prst="line">
              <a:avLst/>
            </a:prstGeom>
            <a:ln w="15875"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440BA13-3760-457B-874A-2C56623A9944}"/>
              </a:ext>
            </a:extLst>
          </p:cNvPr>
          <p:cNvSpPr/>
          <p:nvPr/>
        </p:nvSpPr>
        <p:spPr>
          <a:xfrm>
            <a:off x="1665024" y="3743436"/>
            <a:ext cx="2168207" cy="863105"/>
          </a:xfrm>
          <a:prstGeom prst="rect">
            <a:avLst/>
          </a:prstGeom>
          <a:solidFill>
            <a:srgbClr val="FF872D"/>
          </a:solidFill>
          <a:ln w="19050" cap="flat" cmpd="sng" algn="ctr">
            <a:noFill/>
            <a:prstDash val="solid"/>
            <a:miter lim="800000"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algn="ctr"/>
            <a:endParaRPr lang="en-US" altLang="ko-KR" sz="2400" b="1" dirty="0">
              <a:solidFill>
                <a:schemeClr val="bg1"/>
              </a:solidFill>
              <a:latin typeface="+mj-ea"/>
              <a:ea typeface="+mj-ea"/>
              <a:cs typeface="Pretendard Light" panose="02000403000000020004" pitchFamily="2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D8B4305-E878-49E3-92A8-6B1E3657CC7D}"/>
              </a:ext>
            </a:extLst>
          </p:cNvPr>
          <p:cNvSpPr txBox="1"/>
          <p:nvPr/>
        </p:nvSpPr>
        <p:spPr>
          <a:xfrm>
            <a:off x="1268424" y="3868907"/>
            <a:ext cx="28338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1"/>
            <a:r>
              <a:rPr lang="ko-KR" altLang="en-US" sz="32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한화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CDAD1FC-0641-46A2-B606-81120B445351}"/>
              </a:ext>
            </a:extLst>
          </p:cNvPr>
          <p:cNvSpPr txBox="1"/>
          <p:nvPr/>
        </p:nvSpPr>
        <p:spPr>
          <a:xfrm>
            <a:off x="1838199" y="4696840"/>
            <a:ext cx="1784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</a:rPr>
              <a:t>18,366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35C14CFF-D0ED-474A-B554-6E09FDB2F3AE}"/>
              </a:ext>
            </a:extLst>
          </p:cNvPr>
          <p:cNvSpPr txBox="1"/>
          <p:nvPr/>
        </p:nvSpPr>
        <p:spPr>
          <a:xfrm>
            <a:off x="2340248" y="5478040"/>
            <a:ext cx="819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atin typeface="페이퍼로지 5 Medium" pitchFamily="2" charset="-127"/>
                <a:ea typeface="페이퍼로지 5 Medium" pitchFamily="2" charset="-127"/>
              </a:rPr>
              <a:t>1</a:t>
            </a:r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</a:p>
        </p:txBody>
      </p:sp>
      <p:cxnSp>
        <p:nvCxnSpPr>
          <p:cNvPr id="74" name="직선 연결선 73">
            <a:extLst>
              <a:ext uri="{FF2B5EF4-FFF2-40B4-BE49-F238E27FC236}">
                <a16:creationId xmlns:a16="http://schemas.microsoft.com/office/drawing/2014/main" id="{D299DC54-D49F-4C16-BE8E-8BA85A0EFCD1}"/>
              </a:ext>
            </a:extLst>
          </p:cNvPr>
          <p:cNvCxnSpPr>
            <a:cxnSpLocks/>
          </p:cNvCxnSpPr>
          <p:nvPr/>
        </p:nvCxnSpPr>
        <p:spPr>
          <a:xfrm>
            <a:off x="1665024" y="3743436"/>
            <a:ext cx="2159460" cy="0"/>
          </a:xfrm>
          <a:prstGeom prst="line">
            <a:avLst/>
          </a:prstGeom>
          <a:ln w="25400">
            <a:solidFill>
              <a:srgbClr val="766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사각형: 둥근 모서리 1035">
            <a:extLst>
              <a:ext uri="{FF2B5EF4-FFF2-40B4-BE49-F238E27FC236}">
                <a16:creationId xmlns:a16="http://schemas.microsoft.com/office/drawing/2014/main" id="{1146C56A-6B08-4A3C-A03A-F28FD8AE5B80}"/>
              </a:ext>
            </a:extLst>
          </p:cNvPr>
          <p:cNvSpPr/>
          <p:nvPr/>
        </p:nvSpPr>
        <p:spPr>
          <a:xfrm>
            <a:off x="173831" y="6801704"/>
            <a:ext cx="12656874" cy="2553583"/>
          </a:xfrm>
          <a:prstGeom prst="roundRect">
            <a:avLst>
              <a:gd name="adj" fmla="val 5151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42945" latinLnBrk="1" hangingPunct="1">
              <a:defRPr/>
            </a:pPr>
            <a:endParaRPr lang="ko-KR" altLang="en-US" sz="2053" kern="1200" dirty="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95E8278D-B906-428B-8C0E-EE72C2D0C4F6}"/>
              </a:ext>
            </a:extLst>
          </p:cNvPr>
          <p:cNvCxnSpPr>
            <a:cxnSpLocks/>
          </p:cNvCxnSpPr>
          <p:nvPr/>
        </p:nvCxnSpPr>
        <p:spPr>
          <a:xfrm>
            <a:off x="1335665" y="8258750"/>
            <a:ext cx="11495040" cy="0"/>
          </a:xfrm>
          <a:prstGeom prst="line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</p:cxnSp>
      <p:sp>
        <p:nvSpPr>
          <p:cNvPr id="57" name="타원 56">
            <a:extLst>
              <a:ext uri="{FF2B5EF4-FFF2-40B4-BE49-F238E27FC236}">
                <a16:creationId xmlns:a16="http://schemas.microsoft.com/office/drawing/2014/main" id="{D665E8C1-0C3E-48E1-B4FC-94DFDC23A458}"/>
              </a:ext>
            </a:extLst>
          </p:cNvPr>
          <p:cNvSpPr/>
          <p:nvPr/>
        </p:nvSpPr>
        <p:spPr>
          <a:xfrm>
            <a:off x="2004996" y="8154904"/>
            <a:ext cx="225979" cy="225979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8305B854-8D80-4ADC-A365-50BFE230491F}"/>
              </a:ext>
            </a:extLst>
          </p:cNvPr>
          <p:cNvSpPr/>
          <p:nvPr/>
        </p:nvSpPr>
        <p:spPr>
          <a:xfrm>
            <a:off x="6457274" y="8145762"/>
            <a:ext cx="225979" cy="225979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59" name="이등변 삼각형 58">
            <a:extLst>
              <a:ext uri="{FF2B5EF4-FFF2-40B4-BE49-F238E27FC236}">
                <a16:creationId xmlns:a16="http://schemas.microsoft.com/office/drawing/2014/main" id="{23F330FC-5999-433E-BAFB-1A67C4083FED}"/>
              </a:ext>
            </a:extLst>
          </p:cNvPr>
          <p:cNvSpPr/>
          <p:nvPr/>
        </p:nvSpPr>
        <p:spPr>
          <a:xfrm rot="5400000">
            <a:off x="2664751" y="8190953"/>
            <a:ext cx="158831" cy="136923"/>
          </a:xfrm>
          <a:prstGeom prst="triangle">
            <a:avLst/>
          </a:prstGeom>
          <a:solidFill>
            <a:srgbClr val="FF66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04EF79A-DF17-472F-A29D-8ABDB18735FB}"/>
              </a:ext>
            </a:extLst>
          </p:cNvPr>
          <p:cNvSpPr txBox="1"/>
          <p:nvPr/>
        </p:nvSpPr>
        <p:spPr>
          <a:xfrm flipH="1">
            <a:off x="1932582" y="8603873"/>
            <a:ext cx="410369" cy="3207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52991" latinLnBrk="1" hangingPunct="1"/>
            <a:r>
              <a:rPr lang="ko-KR" altLang="en-US" sz="2084" kern="1200" dirty="0">
                <a:solidFill>
                  <a:srgbClr val="FF6600"/>
                </a:solidFill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진단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B2F9AA8-D636-4E7F-9C77-FAFD0B446057}"/>
              </a:ext>
            </a:extLst>
          </p:cNvPr>
          <p:cNvSpPr txBox="1"/>
          <p:nvPr/>
        </p:nvSpPr>
        <p:spPr>
          <a:xfrm flipH="1">
            <a:off x="6163163" y="8603875"/>
            <a:ext cx="820738" cy="3207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52991" latinLnBrk="1" hangingPunct="1"/>
            <a:r>
              <a:rPr lang="ko-KR" altLang="en-US" sz="2084" kern="1200" dirty="0">
                <a:solidFill>
                  <a:srgbClr val="FF6600"/>
                </a:solidFill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로봇수술</a:t>
            </a: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6E53186F-519E-484F-B179-11D5410BBF67}"/>
              </a:ext>
            </a:extLst>
          </p:cNvPr>
          <p:cNvSpPr/>
          <p:nvPr/>
        </p:nvSpPr>
        <p:spPr>
          <a:xfrm>
            <a:off x="426041" y="7685058"/>
            <a:ext cx="1201141" cy="115375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76448" hangingPunct="1"/>
            <a:endParaRPr lang="ko-KR" altLang="en-US" sz="1876" kern="120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02F9530E-3C5E-4C35-8075-8DDC5B2A61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07" y="7617924"/>
            <a:ext cx="1170174" cy="1170174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E63F8D4E-F02D-4405-A336-DC70B662099F}"/>
              </a:ext>
            </a:extLst>
          </p:cNvPr>
          <p:cNvSpPr txBox="1"/>
          <p:nvPr/>
        </p:nvSpPr>
        <p:spPr>
          <a:xfrm flipH="1">
            <a:off x="7539469" y="8603875"/>
            <a:ext cx="1763840" cy="3207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52991" latinLnBrk="1" hangingPunct="1"/>
            <a:r>
              <a:rPr lang="ko-KR" altLang="en-US" sz="2084" kern="1200" dirty="0">
                <a:solidFill>
                  <a:srgbClr val="FF6600"/>
                </a:solidFill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항암약물 </a:t>
            </a:r>
            <a:r>
              <a:rPr lang="en-US" altLang="ko-KR" sz="2084" kern="1200" dirty="0">
                <a:solidFill>
                  <a:srgbClr val="FF6600"/>
                </a:solidFill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/ </a:t>
            </a:r>
            <a:r>
              <a:rPr lang="ko-KR" altLang="en-US" sz="2084" kern="1200" dirty="0">
                <a:solidFill>
                  <a:srgbClr val="FF6600"/>
                </a:solidFill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방사선</a:t>
            </a: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433E3321-675A-4EEA-83A1-1A48B55D3A58}"/>
              </a:ext>
            </a:extLst>
          </p:cNvPr>
          <p:cNvSpPr/>
          <p:nvPr/>
        </p:nvSpPr>
        <p:spPr>
          <a:xfrm>
            <a:off x="8281162" y="8145762"/>
            <a:ext cx="225979" cy="225979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66" name="이등변 삼각형 65">
            <a:extLst>
              <a:ext uri="{FF2B5EF4-FFF2-40B4-BE49-F238E27FC236}">
                <a16:creationId xmlns:a16="http://schemas.microsoft.com/office/drawing/2014/main" id="{5631509B-AF65-432B-A822-89F20F97385C}"/>
              </a:ext>
            </a:extLst>
          </p:cNvPr>
          <p:cNvSpPr/>
          <p:nvPr/>
        </p:nvSpPr>
        <p:spPr>
          <a:xfrm rot="5400000">
            <a:off x="5774128" y="8199431"/>
            <a:ext cx="158831" cy="136923"/>
          </a:xfrm>
          <a:prstGeom prst="triangle">
            <a:avLst/>
          </a:prstGeom>
          <a:solidFill>
            <a:srgbClr val="FF66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2CD5B08C-2777-4219-A431-C4C5A36F57BF}"/>
              </a:ext>
            </a:extLst>
          </p:cNvPr>
          <p:cNvSpPr/>
          <p:nvPr/>
        </p:nvSpPr>
        <p:spPr>
          <a:xfrm>
            <a:off x="11599967" y="8145762"/>
            <a:ext cx="225979" cy="225979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68" name="이등변 삼각형 67">
            <a:extLst>
              <a:ext uri="{FF2B5EF4-FFF2-40B4-BE49-F238E27FC236}">
                <a16:creationId xmlns:a16="http://schemas.microsoft.com/office/drawing/2014/main" id="{C1D184C3-5678-483C-978E-2EC468AD88DA}"/>
              </a:ext>
            </a:extLst>
          </p:cNvPr>
          <p:cNvSpPr/>
          <p:nvPr/>
        </p:nvSpPr>
        <p:spPr>
          <a:xfrm rot="5400000">
            <a:off x="10817910" y="8187894"/>
            <a:ext cx="158831" cy="136923"/>
          </a:xfrm>
          <a:prstGeom prst="triangle">
            <a:avLst/>
          </a:prstGeom>
          <a:solidFill>
            <a:srgbClr val="FF66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B8F5FE0-16B8-4F19-A7DB-BC8A7A104B75}"/>
              </a:ext>
            </a:extLst>
          </p:cNvPr>
          <p:cNvSpPr txBox="1"/>
          <p:nvPr/>
        </p:nvSpPr>
        <p:spPr>
          <a:xfrm flipH="1">
            <a:off x="10936984" y="8603875"/>
            <a:ext cx="1975747" cy="3207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52991" latinLnBrk="1" hangingPunct="1"/>
            <a:r>
              <a:rPr lang="ko-KR" altLang="en-US" sz="2084" kern="1200" dirty="0" err="1">
                <a:solidFill>
                  <a:srgbClr val="FF6600"/>
                </a:solidFill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표적항암</a:t>
            </a:r>
            <a:r>
              <a:rPr lang="ko-KR" altLang="en-US" sz="2084" kern="1200" dirty="0">
                <a:solidFill>
                  <a:srgbClr val="FF6600"/>
                </a:solidFill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 </a:t>
            </a:r>
            <a:r>
              <a:rPr lang="en-US" altLang="ko-KR" sz="2084" kern="1200" dirty="0">
                <a:solidFill>
                  <a:srgbClr val="FF6600"/>
                </a:solidFill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/ </a:t>
            </a:r>
            <a:r>
              <a:rPr lang="ko-KR" altLang="en-US" sz="2084" kern="1200" dirty="0">
                <a:solidFill>
                  <a:srgbClr val="FF6600"/>
                </a:solidFill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수술</a:t>
            </a: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9C460F5C-EDF4-4EDB-9D66-7AF3D28B5FBB}"/>
              </a:ext>
            </a:extLst>
          </p:cNvPr>
          <p:cNvSpPr/>
          <p:nvPr/>
        </p:nvSpPr>
        <p:spPr>
          <a:xfrm>
            <a:off x="9665518" y="8088754"/>
            <a:ext cx="335202" cy="335202"/>
          </a:xfrm>
          <a:prstGeom prst="ellipse">
            <a:avLst/>
          </a:prstGeom>
          <a:solidFill>
            <a:srgbClr val="FF6600"/>
          </a:solidFill>
          <a:ln w="19050" cap="flat" cmpd="sng" algn="ctr">
            <a:solidFill>
              <a:srgbClr val="FF66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5347E96-F537-4B51-B4A4-E1438DB310BF}"/>
              </a:ext>
            </a:extLst>
          </p:cNvPr>
          <p:cNvSpPr txBox="1"/>
          <p:nvPr/>
        </p:nvSpPr>
        <p:spPr>
          <a:xfrm>
            <a:off x="527484" y="7013538"/>
            <a:ext cx="14938438" cy="445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en-US" altLang="ko-KR" sz="2293" kern="1200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42</a:t>
            </a:r>
            <a:r>
              <a:rPr lang="ko-KR" altLang="en-US" sz="2293" kern="1200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세 </a:t>
            </a:r>
            <a:r>
              <a:rPr lang="ko-KR" altLang="en-US" sz="2293" kern="1200" dirty="0" err="1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김한화씨</a:t>
            </a:r>
            <a:r>
              <a:rPr lang="ko-KR" altLang="en-US" sz="2293" kern="1200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en-US" altLang="ko-KR" sz="2293" kern="1200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: </a:t>
            </a:r>
            <a:r>
              <a:rPr lang="ko-KR" altLang="en-US" sz="2000" kern="1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유방암 </a:t>
            </a:r>
            <a:r>
              <a:rPr lang="ko-KR" altLang="en-US" sz="20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진단받고</a:t>
            </a:r>
            <a:r>
              <a:rPr lang="en-US" altLang="ko-KR" sz="20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1</a:t>
            </a:r>
            <a:r>
              <a:rPr lang="ko-KR" altLang="en-US" sz="2000" dirty="0" err="1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년동안</a:t>
            </a:r>
            <a:r>
              <a:rPr lang="ko-KR" altLang="en-US" sz="20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로봇수술</a:t>
            </a:r>
            <a:r>
              <a:rPr lang="en-US" altLang="ko-KR" sz="20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sz="2000" dirty="0" err="1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항암치료했어요</a:t>
            </a:r>
            <a:r>
              <a:rPr lang="en-US" altLang="ko-KR" sz="20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. 10</a:t>
            </a:r>
            <a:r>
              <a:rPr lang="ko-KR" altLang="en-US" sz="20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년 뒤 재발하여 표적치료 받고 수술했어요</a:t>
            </a:r>
            <a:r>
              <a:rPr lang="en-US" altLang="ko-KR" sz="20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.</a:t>
            </a:r>
            <a:endParaRPr lang="ko-KR" altLang="en-US" sz="2501" kern="12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cxnSp>
        <p:nvCxnSpPr>
          <p:cNvPr id="79" name="직선 연결선 78">
            <a:extLst>
              <a:ext uri="{FF2B5EF4-FFF2-40B4-BE49-F238E27FC236}">
                <a16:creationId xmlns:a16="http://schemas.microsoft.com/office/drawing/2014/main" id="{0E1767A0-179F-47B8-8DD5-F367AEDFF5F2}"/>
              </a:ext>
            </a:extLst>
          </p:cNvPr>
          <p:cNvCxnSpPr/>
          <p:nvPr/>
        </p:nvCxnSpPr>
        <p:spPr>
          <a:xfrm>
            <a:off x="488354" y="7077408"/>
            <a:ext cx="0" cy="298251"/>
          </a:xfrm>
          <a:prstGeom prst="line">
            <a:avLst/>
          </a:prstGeom>
          <a:ln w="44450">
            <a:solidFill>
              <a:srgbClr val="5346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358E9D06-7ED7-4620-BBB7-9B25584D22E4}"/>
              </a:ext>
            </a:extLst>
          </p:cNvPr>
          <p:cNvSpPr txBox="1"/>
          <p:nvPr/>
        </p:nvSpPr>
        <p:spPr>
          <a:xfrm flipH="1">
            <a:off x="8877613" y="8603875"/>
            <a:ext cx="1975747" cy="3207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52991" latinLnBrk="1" hangingPunct="1"/>
            <a:r>
              <a:rPr lang="ko-KR" altLang="en-US" sz="2084" kern="1200" dirty="0"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재발</a:t>
            </a:r>
          </a:p>
        </p:txBody>
      </p:sp>
      <p:sp>
        <p:nvSpPr>
          <p:cNvPr id="82" name="타원 81">
            <a:extLst>
              <a:ext uri="{FF2B5EF4-FFF2-40B4-BE49-F238E27FC236}">
                <a16:creationId xmlns:a16="http://schemas.microsoft.com/office/drawing/2014/main" id="{DE44DE36-9E4D-4318-BA55-A2170518A260}"/>
              </a:ext>
            </a:extLst>
          </p:cNvPr>
          <p:cNvSpPr/>
          <p:nvPr/>
        </p:nvSpPr>
        <p:spPr>
          <a:xfrm>
            <a:off x="3449754" y="8154904"/>
            <a:ext cx="225979" cy="225979"/>
          </a:xfrm>
          <a:prstGeom prst="ellipse">
            <a:avLst/>
          </a:prstGeom>
          <a:solidFill>
            <a:srgbClr val="FF6600"/>
          </a:solidFill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DF60162-BC0A-4E73-94D5-3AF755E09DFE}"/>
              </a:ext>
            </a:extLst>
          </p:cNvPr>
          <p:cNvSpPr txBox="1"/>
          <p:nvPr/>
        </p:nvSpPr>
        <p:spPr>
          <a:xfrm flipH="1">
            <a:off x="3136049" y="8603873"/>
            <a:ext cx="820738" cy="3207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52991" latinLnBrk="1" hangingPunct="1"/>
            <a:r>
              <a:rPr lang="ko-KR" altLang="en-US" sz="2084" kern="1200" dirty="0"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납입면제</a:t>
            </a:r>
          </a:p>
        </p:txBody>
      </p:sp>
      <p:sp>
        <p:nvSpPr>
          <p:cNvPr id="84" name="이등변 삼각형 83">
            <a:extLst>
              <a:ext uri="{FF2B5EF4-FFF2-40B4-BE49-F238E27FC236}">
                <a16:creationId xmlns:a16="http://schemas.microsoft.com/office/drawing/2014/main" id="{189DE5BE-EEEB-41CD-ACD7-7406E291709D}"/>
              </a:ext>
            </a:extLst>
          </p:cNvPr>
          <p:cNvSpPr/>
          <p:nvPr/>
        </p:nvSpPr>
        <p:spPr>
          <a:xfrm rot="5400000">
            <a:off x="4174329" y="8190953"/>
            <a:ext cx="158831" cy="136923"/>
          </a:xfrm>
          <a:prstGeom prst="triangle">
            <a:avLst/>
          </a:prstGeom>
          <a:solidFill>
            <a:srgbClr val="FF66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93" name="타원 92">
            <a:extLst>
              <a:ext uri="{FF2B5EF4-FFF2-40B4-BE49-F238E27FC236}">
                <a16:creationId xmlns:a16="http://schemas.microsoft.com/office/drawing/2014/main" id="{7ADF0B51-76DC-4FFC-B7BF-423F834DEDB8}"/>
              </a:ext>
            </a:extLst>
          </p:cNvPr>
          <p:cNvSpPr/>
          <p:nvPr/>
        </p:nvSpPr>
        <p:spPr>
          <a:xfrm>
            <a:off x="4834153" y="8154904"/>
            <a:ext cx="225979" cy="225979"/>
          </a:xfrm>
          <a:prstGeom prst="ellipse">
            <a:avLst/>
          </a:prstGeom>
          <a:solidFill>
            <a:srgbClr val="FF6600"/>
          </a:solidFill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380340E-2E7A-4147-8F24-2481F0C3DD1E}"/>
              </a:ext>
            </a:extLst>
          </p:cNvPr>
          <p:cNvSpPr txBox="1"/>
          <p:nvPr/>
        </p:nvSpPr>
        <p:spPr>
          <a:xfrm flipH="1">
            <a:off x="4631286" y="8603873"/>
            <a:ext cx="615553" cy="3207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52991" latinLnBrk="1" hangingPunct="1"/>
            <a:r>
              <a:rPr lang="ko-KR" altLang="en-US" sz="2084" kern="1200" dirty="0" err="1">
                <a:latin typeface="프리젠테이션 7 Bold" pitchFamily="2" charset="-127"/>
                <a:ea typeface="프리젠테이션 7 Bold" pitchFamily="2" charset="-127"/>
                <a:cs typeface="Pretendard" panose="02000503000000020004" pitchFamily="50" charset="-127"/>
              </a:rPr>
              <a:t>선지급</a:t>
            </a:r>
            <a:endParaRPr lang="ko-KR" altLang="en-US" sz="2084" kern="1200" dirty="0">
              <a:latin typeface="프리젠테이션 7 Bold" pitchFamily="2" charset="-127"/>
              <a:ea typeface="프리젠테이션 7 Bold" pitchFamily="2" charset="-127"/>
              <a:cs typeface="Pretendard" panose="02000503000000020004" pitchFamily="50" charset="-127"/>
            </a:endParaRPr>
          </a:p>
        </p:txBody>
      </p:sp>
      <p:sp>
        <p:nvSpPr>
          <p:cNvPr id="95" name="이등변 삼각형 94">
            <a:extLst>
              <a:ext uri="{FF2B5EF4-FFF2-40B4-BE49-F238E27FC236}">
                <a16:creationId xmlns:a16="http://schemas.microsoft.com/office/drawing/2014/main" id="{A23ACE1B-8547-4F6E-AA7C-A38EB285202D}"/>
              </a:ext>
            </a:extLst>
          </p:cNvPr>
          <p:cNvSpPr/>
          <p:nvPr/>
        </p:nvSpPr>
        <p:spPr>
          <a:xfrm rot="5400000">
            <a:off x="7207568" y="8199431"/>
            <a:ext cx="158831" cy="136923"/>
          </a:xfrm>
          <a:prstGeom prst="triangle">
            <a:avLst/>
          </a:prstGeom>
          <a:solidFill>
            <a:srgbClr val="FF66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52991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99" name="순서도: 수동 연산 98">
            <a:extLst>
              <a:ext uri="{FF2B5EF4-FFF2-40B4-BE49-F238E27FC236}">
                <a16:creationId xmlns:a16="http://schemas.microsoft.com/office/drawing/2014/main" id="{E9179405-5125-422A-B036-1FA39C69E9AF}"/>
              </a:ext>
            </a:extLst>
          </p:cNvPr>
          <p:cNvSpPr/>
          <p:nvPr/>
        </p:nvSpPr>
        <p:spPr>
          <a:xfrm rot="10800000">
            <a:off x="247129" y="6446348"/>
            <a:ext cx="12506845" cy="352747"/>
          </a:xfrm>
          <a:prstGeom prst="flowChartManualOperation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28000">
                <a:schemeClr val="bg1">
                  <a:lumMod val="79000"/>
                </a:schemeClr>
              </a:gs>
              <a:gs pos="100000">
                <a:schemeClr val="bg1">
                  <a:lumMod val="9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0811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7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_ac Bold"/>
              <a:ea typeface="나눔스퀘어 네오 Bold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1EB1A95-0055-44E3-9D17-FAE92326A6F2}"/>
              </a:ext>
            </a:extLst>
          </p:cNvPr>
          <p:cNvSpPr txBox="1"/>
          <p:nvPr/>
        </p:nvSpPr>
        <p:spPr>
          <a:xfrm>
            <a:off x="206708" y="9146372"/>
            <a:ext cx="122342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*1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억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: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암복치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4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천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+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비복치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5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백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+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재발 이후 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암복치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3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천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+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비복치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5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백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+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치단비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2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천</a:t>
            </a:r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pic>
        <p:nvPicPr>
          <p:cNvPr id="88" name="Picture 4">
            <a:extLst>
              <a:ext uri="{FF2B5EF4-FFF2-40B4-BE49-F238E27FC236}">
                <a16:creationId xmlns:a16="http://schemas.microsoft.com/office/drawing/2014/main" id="{937F4CA4-881C-4887-8036-BA4E9D9AA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689" y="1472299"/>
            <a:ext cx="1996039" cy="2000638"/>
          </a:xfrm>
          <a:prstGeom prst="rect">
            <a:avLst/>
          </a:prstGeom>
        </p:spPr>
      </p:pic>
      <p:pic>
        <p:nvPicPr>
          <p:cNvPr id="152" name="그림 151">
            <a:extLst>
              <a:ext uri="{FF2B5EF4-FFF2-40B4-BE49-F238E27FC236}">
                <a16:creationId xmlns:a16="http://schemas.microsoft.com/office/drawing/2014/main" id="{46C3A078-0EA9-48F6-8F50-E348F88B79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68" b="96757" l="7930" r="97357">
                        <a14:foregroundMark x1="53744" y1="96757" x2="53744" y2="96757"/>
                        <a14:foregroundMark x1="41850" y1="94054" x2="41850" y2="94054"/>
                        <a14:foregroundMark x1="41850" y1="95135" x2="41850" y2="95135"/>
                        <a14:foregroundMark x1="94714" y1="72973" x2="92952" y2="62162"/>
                        <a14:foregroundMark x1="97797" y1="58378" x2="97797" y2="58378"/>
                        <a14:foregroundMark x1="55507" y1="7568" x2="55507" y2="7568"/>
                        <a14:foregroundMark x1="93833" y1="75135" x2="93833" y2="75135"/>
                        <a14:foregroundMark x1="92070" y1="80541" x2="92070" y2="80541"/>
                        <a14:foregroundMark x1="18062" y1="58378" x2="18062" y2="58378"/>
                        <a14:foregroundMark x1="92070" y1="80000" x2="92070" y2="80000"/>
                        <a14:foregroundMark x1="90749" y1="81622" x2="95595" y2="54595"/>
                        <a14:foregroundMark x1="95595" y1="54595" x2="74449" y2="35676"/>
                        <a14:foregroundMark x1="74449" y1="35676" x2="62555" y2="31892"/>
                        <a14:foregroundMark x1="87665" y1="60541" x2="85022" y2="42162"/>
                        <a14:foregroundMark x1="87665" y1="75676" x2="79295" y2="59459"/>
                        <a14:foregroundMark x1="87665" y1="83243" x2="59031" y2="83243"/>
                        <a14:foregroundMark x1="58150" y1="93514" x2="25551" y2="81622"/>
                        <a14:foregroundMark x1="25551" y1="81622" x2="21586" y2="69189"/>
                        <a14:foregroundMark x1="17621" y1="75676" x2="14537" y2="52973"/>
                        <a14:foregroundMark x1="10132" y1="68108" x2="7930" y2="50811"/>
                        <a14:foregroundMark x1="8811" y1="48108" x2="19824" y2="30270"/>
                        <a14:foregroundMark x1="26432" y1="23243" x2="63436" y2="16216"/>
                        <a14:foregroundMark x1="62555" y1="63784" x2="62555" y2="63784"/>
                        <a14:foregroundMark x1="86344" y1="70270" x2="86344" y2="70270"/>
                        <a14:foregroundMark x1="94714" y1="78378" x2="94273" y2="545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2214879">
            <a:off x="1634458" y="1564542"/>
            <a:ext cx="1078366" cy="878844"/>
          </a:xfrm>
          <a:prstGeom prst="rect">
            <a:avLst/>
          </a:prstGeom>
        </p:spPr>
      </p:pic>
      <p:sp>
        <p:nvSpPr>
          <p:cNvPr id="153" name="TextBox 152">
            <a:extLst>
              <a:ext uri="{FF2B5EF4-FFF2-40B4-BE49-F238E27FC236}">
                <a16:creationId xmlns:a16="http://schemas.microsoft.com/office/drawing/2014/main" id="{15C4F076-5B73-482A-8299-872275A68C24}"/>
              </a:ext>
            </a:extLst>
          </p:cNvPr>
          <p:cNvSpPr txBox="1"/>
          <p:nvPr/>
        </p:nvSpPr>
        <p:spPr>
          <a:xfrm rot="21110595">
            <a:off x="1880289" y="1695919"/>
            <a:ext cx="7280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보험료</a:t>
            </a:r>
            <a:endParaRPr lang="en-US" altLang="ko-KR" sz="16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K.O</a:t>
            </a:r>
            <a:endParaRPr lang="ko-KR" altLang="en-US" sz="16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6F9EA459-E267-4177-B29E-BE6077D53264}"/>
              </a:ext>
            </a:extLst>
          </p:cNvPr>
          <p:cNvSpPr txBox="1"/>
          <p:nvPr/>
        </p:nvSpPr>
        <p:spPr>
          <a:xfrm>
            <a:off x="2300343" y="2052380"/>
            <a:ext cx="1794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600" b="1" dirty="0">
                <a:latin typeface="페이퍼로지 7 Bold" pitchFamily="2" charset="-127"/>
                <a:ea typeface="페이퍼로지 7 Bold" pitchFamily="2" charset="-127"/>
                <a:cs typeface="Pretendard ExtraBold" panose="02000903000000020004" pitchFamily="2" charset="-127"/>
              </a:rPr>
              <a:t>보험료</a:t>
            </a:r>
            <a:endParaRPr lang="en-US" altLang="ko-KR" sz="2600" b="1" dirty="0">
              <a:latin typeface="페이퍼로지 7 Bold" pitchFamily="2" charset="-127"/>
              <a:ea typeface="페이퍼로지 7 Bold" pitchFamily="2" charset="-127"/>
              <a:cs typeface="Pretendard ExtraBold" panose="02000903000000020004" pitchFamily="2" charset="-127"/>
            </a:endParaRPr>
          </a:p>
          <a:p>
            <a:pPr algn="ctr"/>
            <a:r>
              <a:rPr lang="en-US" altLang="ko-KR" sz="2600" b="1" dirty="0">
                <a:latin typeface="페이퍼로지 7 Bold" pitchFamily="2" charset="-127"/>
                <a:ea typeface="페이퍼로지 7 Bold" pitchFamily="2" charset="-127"/>
                <a:cs typeface="Pretendard ExtraBold" panose="02000903000000020004" pitchFamily="2" charset="-127"/>
              </a:rPr>
              <a:t>17% </a:t>
            </a:r>
            <a:r>
              <a:rPr lang="ko-KR" altLang="en-US" sz="2600" b="1" dirty="0">
                <a:latin typeface="페이퍼로지 7 Bold" pitchFamily="2" charset="-127"/>
                <a:ea typeface="페이퍼로지 7 Bold" pitchFamily="2" charset="-127"/>
                <a:cs typeface="Pretendard ExtraBold" panose="02000903000000020004" pitchFamily="2" charset="-127"/>
              </a:rPr>
              <a:t>저렴</a:t>
            </a:r>
            <a:endParaRPr lang="en-US" altLang="ko-KR" sz="2600" b="1" dirty="0">
              <a:latin typeface="페이퍼로지 7 Bold" pitchFamily="2" charset="-127"/>
              <a:ea typeface="페이퍼로지 7 Bold" pitchFamily="2" charset="-127"/>
              <a:cs typeface="Pretendard ExtraBold" panose="02000903000000020004" pitchFamily="2" charset="-127"/>
            </a:endParaRPr>
          </a:p>
        </p:txBody>
      </p:sp>
      <p:pic>
        <p:nvPicPr>
          <p:cNvPr id="89" name="Picture 4">
            <a:extLst>
              <a:ext uri="{FF2B5EF4-FFF2-40B4-BE49-F238E27FC236}">
                <a16:creationId xmlns:a16="http://schemas.microsoft.com/office/drawing/2014/main" id="{8DE060F2-F8D0-4CD3-92DC-185A3F163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250" y="1472299"/>
            <a:ext cx="1996039" cy="2000638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7905B695-E0E6-4DE4-9B94-56AEFF3E475C}"/>
              </a:ext>
            </a:extLst>
          </p:cNvPr>
          <p:cNvSpPr txBox="1"/>
          <p:nvPr/>
        </p:nvSpPr>
        <p:spPr>
          <a:xfrm>
            <a:off x="5766904" y="2052380"/>
            <a:ext cx="1794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600" b="1" dirty="0">
                <a:latin typeface="페이퍼로지 7 Bold" pitchFamily="2" charset="-127"/>
                <a:ea typeface="페이퍼로지 7 Bold" pitchFamily="2" charset="-127"/>
                <a:cs typeface="Pretendard ExtraBold" panose="02000903000000020004" pitchFamily="2" charset="-127"/>
              </a:rPr>
              <a:t>보장</a:t>
            </a:r>
            <a:endParaRPr lang="en-US" altLang="ko-KR" sz="2600" b="1" dirty="0">
              <a:latin typeface="페이퍼로지 7 Bold" pitchFamily="2" charset="-127"/>
              <a:ea typeface="페이퍼로지 7 Bold" pitchFamily="2" charset="-127"/>
              <a:cs typeface="Pretendard ExtraBold" panose="02000903000000020004" pitchFamily="2" charset="-127"/>
            </a:endParaRPr>
          </a:p>
          <a:p>
            <a:pPr algn="ctr"/>
            <a:r>
              <a:rPr lang="en-US" altLang="ko-KR" sz="2600" b="1" dirty="0">
                <a:latin typeface="페이퍼로지 7 Bold" pitchFamily="2" charset="-127"/>
                <a:ea typeface="페이퍼로지 7 Bold" pitchFamily="2" charset="-127"/>
                <a:cs typeface="Pretendard ExtraBold" panose="02000903000000020004" pitchFamily="2" charset="-127"/>
              </a:rPr>
              <a:t>5</a:t>
            </a:r>
            <a:r>
              <a:rPr lang="ko-KR" altLang="en-US" sz="2600" b="1" dirty="0">
                <a:latin typeface="페이퍼로지 7 Bold" pitchFamily="2" charset="-127"/>
                <a:ea typeface="페이퍼로지 7 Bold" pitchFamily="2" charset="-127"/>
                <a:cs typeface="Pretendard ExtraBold" panose="02000903000000020004" pitchFamily="2" charset="-127"/>
              </a:rPr>
              <a:t>배 큼</a:t>
            </a:r>
            <a:endParaRPr lang="en-US" altLang="ko-KR" sz="2600" b="1" dirty="0">
              <a:latin typeface="페이퍼로지 7 Bold" pitchFamily="2" charset="-127"/>
              <a:ea typeface="페이퍼로지 7 Bold" pitchFamily="2" charset="-127"/>
              <a:cs typeface="Pretendard ExtraBold" panose="02000903000000020004" pitchFamily="2" charset="-127"/>
            </a:endParaRPr>
          </a:p>
        </p:txBody>
      </p:sp>
      <p:pic>
        <p:nvPicPr>
          <p:cNvPr id="154" name="그림 153">
            <a:extLst>
              <a:ext uri="{FF2B5EF4-FFF2-40B4-BE49-F238E27FC236}">
                <a16:creationId xmlns:a16="http://schemas.microsoft.com/office/drawing/2014/main" id="{B8036BCB-4AAE-404E-B55D-C50BAAB6B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68" b="96757" l="7930" r="97357">
                        <a14:foregroundMark x1="53744" y1="96757" x2="53744" y2="96757"/>
                        <a14:foregroundMark x1="41850" y1="94054" x2="41850" y2="94054"/>
                        <a14:foregroundMark x1="41850" y1="95135" x2="41850" y2="95135"/>
                        <a14:foregroundMark x1="94714" y1="72973" x2="92952" y2="62162"/>
                        <a14:foregroundMark x1="97797" y1="58378" x2="97797" y2="58378"/>
                        <a14:foregroundMark x1="55507" y1="7568" x2="55507" y2="7568"/>
                        <a14:foregroundMark x1="93833" y1="75135" x2="93833" y2="75135"/>
                        <a14:foregroundMark x1="92070" y1="80541" x2="92070" y2="80541"/>
                        <a14:foregroundMark x1="18062" y1="58378" x2="18062" y2="58378"/>
                        <a14:foregroundMark x1="92070" y1="80000" x2="92070" y2="80000"/>
                        <a14:foregroundMark x1="90749" y1="81622" x2="95595" y2="54595"/>
                        <a14:foregroundMark x1="95595" y1="54595" x2="74449" y2="35676"/>
                        <a14:foregroundMark x1="74449" y1="35676" x2="62555" y2="31892"/>
                        <a14:foregroundMark x1="87665" y1="60541" x2="85022" y2="42162"/>
                        <a14:foregroundMark x1="87665" y1="75676" x2="79295" y2="59459"/>
                        <a14:foregroundMark x1="87665" y1="83243" x2="59031" y2="83243"/>
                        <a14:foregroundMark x1="58150" y1="93514" x2="25551" y2="81622"/>
                        <a14:foregroundMark x1="25551" y1="81622" x2="21586" y2="69189"/>
                        <a14:foregroundMark x1="17621" y1="75676" x2="14537" y2="52973"/>
                        <a14:foregroundMark x1="10132" y1="68108" x2="7930" y2="50811"/>
                        <a14:foregroundMark x1="8811" y1="48108" x2="19824" y2="30270"/>
                        <a14:foregroundMark x1="26432" y1="23243" x2="63436" y2="16216"/>
                        <a14:foregroundMark x1="62555" y1="63784" x2="62555" y2="63784"/>
                        <a14:foregroundMark x1="86344" y1="70270" x2="86344" y2="70270"/>
                        <a14:foregroundMark x1="94714" y1="78378" x2="94273" y2="545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2214879">
            <a:off x="5032829" y="1607947"/>
            <a:ext cx="1078366" cy="878844"/>
          </a:xfrm>
          <a:prstGeom prst="rect">
            <a:avLst/>
          </a:prstGeom>
        </p:spPr>
      </p:pic>
      <p:sp>
        <p:nvSpPr>
          <p:cNvPr id="155" name="TextBox 154">
            <a:extLst>
              <a:ext uri="{FF2B5EF4-FFF2-40B4-BE49-F238E27FC236}">
                <a16:creationId xmlns:a16="http://schemas.microsoft.com/office/drawing/2014/main" id="{E83B4A17-CA58-4C8E-A562-11572F012826}"/>
              </a:ext>
            </a:extLst>
          </p:cNvPr>
          <p:cNvSpPr txBox="1"/>
          <p:nvPr/>
        </p:nvSpPr>
        <p:spPr>
          <a:xfrm rot="21110595">
            <a:off x="5369229" y="1739324"/>
            <a:ext cx="5469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크기</a:t>
            </a:r>
            <a:endParaRPr lang="en-US" altLang="ko-KR" sz="16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K.O</a:t>
            </a:r>
            <a:endParaRPr lang="ko-KR" altLang="en-US" sz="16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91" name="Picture 4">
            <a:extLst>
              <a:ext uri="{FF2B5EF4-FFF2-40B4-BE49-F238E27FC236}">
                <a16:creationId xmlns:a16="http://schemas.microsoft.com/office/drawing/2014/main" id="{DDF76158-EC72-487B-AD4A-3DFCBBC49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7811" y="1472299"/>
            <a:ext cx="1996039" cy="2000638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AC7126BE-5527-423A-B6BA-CCA381278810}"/>
              </a:ext>
            </a:extLst>
          </p:cNvPr>
          <p:cNvSpPr txBox="1"/>
          <p:nvPr/>
        </p:nvSpPr>
        <p:spPr>
          <a:xfrm>
            <a:off x="9275388" y="2014031"/>
            <a:ext cx="1794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600" b="1" dirty="0">
                <a:latin typeface="페이퍼로지 7 Bold" pitchFamily="2" charset="-127"/>
                <a:ea typeface="페이퍼로지 7 Bold" pitchFamily="2" charset="-127"/>
                <a:cs typeface="Pretendard ExtraBold" panose="02000903000000020004" pitchFamily="2" charset="-127"/>
              </a:rPr>
              <a:t>매년</a:t>
            </a:r>
            <a:endParaRPr lang="en-US" altLang="ko-KR" sz="2600" b="1" dirty="0">
              <a:latin typeface="페이퍼로지 7 Bold" pitchFamily="2" charset="-127"/>
              <a:ea typeface="페이퍼로지 7 Bold" pitchFamily="2" charset="-127"/>
              <a:cs typeface="Pretendard ExtraBold" panose="02000903000000020004" pitchFamily="2" charset="-127"/>
            </a:endParaRPr>
          </a:p>
          <a:p>
            <a:pPr algn="ctr"/>
            <a:r>
              <a:rPr lang="ko-KR" altLang="en-US" sz="2600" b="1" dirty="0" err="1">
                <a:latin typeface="페이퍼로지 7 Bold" pitchFamily="2" charset="-127"/>
                <a:ea typeface="페이퍼로지 7 Bold" pitchFamily="2" charset="-127"/>
                <a:cs typeface="Pretendard ExtraBold" panose="02000903000000020004" pitchFamily="2" charset="-127"/>
              </a:rPr>
              <a:t>보장리필</a:t>
            </a:r>
            <a:endParaRPr lang="en-US" altLang="ko-KR" sz="2600" b="1" dirty="0">
              <a:latin typeface="페이퍼로지 7 Bold" pitchFamily="2" charset="-127"/>
              <a:ea typeface="페이퍼로지 7 Bold" pitchFamily="2" charset="-127"/>
              <a:cs typeface="Pretendard ExtraBold" panose="02000903000000020004" pitchFamily="2" charset="-127"/>
            </a:endParaRPr>
          </a:p>
        </p:txBody>
      </p:sp>
      <p:pic>
        <p:nvPicPr>
          <p:cNvPr id="156" name="그림 155">
            <a:extLst>
              <a:ext uri="{FF2B5EF4-FFF2-40B4-BE49-F238E27FC236}">
                <a16:creationId xmlns:a16="http://schemas.microsoft.com/office/drawing/2014/main" id="{22E0EC7E-9D98-4984-A012-1E0BBDF6A7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68" b="96757" l="7930" r="97357">
                        <a14:foregroundMark x1="53744" y1="96757" x2="53744" y2="96757"/>
                        <a14:foregroundMark x1="41850" y1="94054" x2="41850" y2="94054"/>
                        <a14:foregroundMark x1="41850" y1="95135" x2="41850" y2="95135"/>
                        <a14:foregroundMark x1="94714" y1="72973" x2="92952" y2="62162"/>
                        <a14:foregroundMark x1="97797" y1="58378" x2="97797" y2="58378"/>
                        <a14:foregroundMark x1="55507" y1="7568" x2="55507" y2="7568"/>
                        <a14:foregroundMark x1="93833" y1="75135" x2="93833" y2="75135"/>
                        <a14:foregroundMark x1="92070" y1="80541" x2="92070" y2="80541"/>
                        <a14:foregroundMark x1="18062" y1="58378" x2="18062" y2="58378"/>
                        <a14:foregroundMark x1="92070" y1="80000" x2="92070" y2="80000"/>
                        <a14:foregroundMark x1="90749" y1="81622" x2="95595" y2="54595"/>
                        <a14:foregroundMark x1="95595" y1="54595" x2="74449" y2="35676"/>
                        <a14:foregroundMark x1="74449" y1="35676" x2="62555" y2="31892"/>
                        <a14:foregroundMark x1="87665" y1="60541" x2="85022" y2="42162"/>
                        <a14:foregroundMark x1="87665" y1="75676" x2="79295" y2="59459"/>
                        <a14:foregroundMark x1="87665" y1="83243" x2="59031" y2="83243"/>
                        <a14:foregroundMark x1="58150" y1="93514" x2="25551" y2="81622"/>
                        <a14:foregroundMark x1="25551" y1="81622" x2="21586" y2="69189"/>
                        <a14:foregroundMark x1="17621" y1="75676" x2="14537" y2="52973"/>
                        <a14:foregroundMark x1="10132" y1="68108" x2="7930" y2="50811"/>
                        <a14:foregroundMark x1="8811" y1="48108" x2="19824" y2="30270"/>
                        <a14:foregroundMark x1="26432" y1="23243" x2="63436" y2="16216"/>
                        <a14:foregroundMark x1="62555" y1="63784" x2="62555" y2="63784"/>
                        <a14:foregroundMark x1="86344" y1="70270" x2="86344" y2="70270"/>
                        <a14:foregroundMark x1="94714" y1="78378" x2="94273" y2="545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2214879">
            <a:off x="8579965" y="1644412"/>
            <a:ext cx="1078366" cy="878844"/>
          </a:xfrm>
          <a:prstGeom prst="rect">
            <a:avLst/>
          </a:prstGeom>
        </p:spPr>
      </p:pic>
      <p:sp>
        <p:nvSpPr>
          <p:cNvPr id="157" name="TextBox 156">
            <a:extLst>
              <a:ext uri="{FF2B5EF4-FFF2-40B4-BE49-F238E27FC236}">
                <a16:creationId xmlns:a16="http://schemas.microsoft.com/office/drawing/2014/main" id="{9F21F705-7391-4F20-B36B-92AC39ADEA66}"/>
              </a:ext>
            </a:extLst>
          </p:cNvPr>
          <p:cNvSpPr txBox="1"/>
          <p:nvPr/>
        </p:nvSpPr>
        <p:spPr>
          <a:xfrm rot="21110595">
            <a:off x="8916365" y="1775789"/>
            <a:ext cx="5469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기간</a:t>
            </a:r>
            <a:endParaRPr lang="en-US" altLang="ko-KR" sz="16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K.O</a:t>
            </a:r>
            <a:endParaRPr lang="ko-KR" altLang="en-US" sz="16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97" name="Picture 25">
            <a:extLst>
              <a:ext uri="{FF2B5EF4-FFF2-40B4-BE49-F238E27FC236}">
                <a16:creationId xmlns:a16="http://schemas.microsoft.com/office/drawing/2014/main" id="{48718A5F-A8BA-4BE3-818A-B0DD29661A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624776">
            <a:off x="8873953" y="6117130"/>
            <a:ext cx="490392" cy="448068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D392D1DF-4EAF-4526-8283-08F113A172A7}"/>
              </a:ext>
            </a:extLst>
          </p:cNvPr>
          <p:cNvSpPr txBox="1"/>
          <p:nvPr/>
        </p:nvSpPr>
        <p:spPr>
          <a:xfrm>
            <a:off x="1598690" y="6172174"/>
            <a:ext cx="15842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당사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암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삼복치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(9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페이지 기준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/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타사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진단비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2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천만원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(26.8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월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*100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세만기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,6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형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55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 설계기준</a:t>
            </a:r>
          </a:p>
        </p:txBody>
      </p:sp>
      <p:cxnSp>
        <p:nvCxnSpPr>
          <p:cNvPr id="101" name="직선 연결선 100">
            <a:extLst>
              <a:ext uri="{FF2B5EF4-FFF2-40B4-BE49-F238E27FC236}">
                <a16:creationId xmlns:a16="http://schemas.microsoft.com/office/drawing/2014/main" id="{3BEFCEE4-854B-4159-8C8C-658E749559A8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01">
            <a:extLst>
              <a:ext uri="{FF2B5EF4-FFF2-40B4-BE49-F238E27FC236}">
                <a16:creationId xmlns:a16="http://schemas.microsoft.com/office/drawing/2014/main" id="{7E45DFB1-8A8E-45FD-8B12-19EA671B1311}"/>
              </a:ext>
            </a:extLst>
          </p:cNvPr>
          <p:cNvCxnSpPr>
            <a:cxnSpLocks/>
          </p:cNvCxnSpPr>
          <p:nvPr/>
        </p:nvCxnSpPr>
        <p:spPr>
          <a:xfrm>
            <a:off x="841841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3CDD1F5D-8655-4EAF-AC1C-D3128AF2DD11}"/>
              </a:ext>
            </a:extLst>
          </p:cNvPr>
          <p:cNvSpPr txBox="1"/>
          <p:nvPr/>
        </p:nvSpPr>
        <p:spPr>
          <a:xfrm>
            <a:off x="84707" y="444369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04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E9D7D31-1098-40ED-BDE1-6008984B5818}"/>
              </a:ext>
            </a:extLst>
          </p:cNvPr>
          <p:cNvSpPr txBox="1"/>
          <p:nvPr/>
        </p:nvSpPr>
        <p:spPr>
          <a:xfrm>
            <a:off x="996608" y="444349"/>
            <a:ext cx="4256614" cy="5731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암 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삼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Calibri" panose="020F0502020204030204" pitchFamily="34" charset="0"/>
                <a:ea typeface="페이퍼로지 7 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복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Calibri" panose="020F0502020204030204" pitchFamily="34" charset="0"/>
                <a:ea typeface="페이퍼로지 7 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치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vs 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암 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진단비</a:t>
            </a:r>
            <a:endParaRPr lang="ko-KR" altLang="en-US" sz="3600" spc="-70" dirty="0">
              <a:ln>
                <a:solidFill>
                  <a:schemeClr val="accent1">
                    <a:alpha val="0"/>
                  </a:schemeClr>
                </a:solidFill>
              </a:ln>
              <a:latin typeface="페이퍼로지 7 Bold" pitchFamily="2" charset="-127"/>
              <a:ea typeface="페이퍼로지 7 Bold" pitchFamily="2" charset="-127"/>
              <a:cs typeface="Pretendard Bold" panose="02000803000000020004" pitchFamily="2" charset="-127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48CB616B-7B2F-4244-95DC-6D06DA86181F}"/>
              </a:ext>
            </a:extLst>
          </p:cNvPr>
          <p:cNvSpPr txBox="1"/>
          <p:nvPr/>
        </p:nvSpPr>
        <p:spPr>
          <a:xfrm>
            <a:off x="6826124" y="6272918"/>
            <a:ext cx="2447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진단비는 </a:t>
            </a:r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1</a:t>
            </a:r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회 소멸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71" name="object 3">
            <a:extLst>
              <a:ext uri="{FF2B5EF4-FFF2-40B4-BE49-F238E27FC236}">
                <a16:creationId xmlns:a16="http://schemas.microsoft.com/office/drawing/2014/main" id="{6067E898-F71E-401B-8083-4A2E2FA82330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72" name="object 3">
            <a:extLst>
              <a:ext uri="{FF2B5EF4-FFF2-40B4-BE49-F238E27FC236}">
                <a16:creationId xmlns:a16="http://schemas.microsoft.com/office/drawing/2014/main" id="{ED65782A-4124-4AD0-A488-E923BBE4A757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8912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사각형: 둥근 모서리 5">
            <a:extLst>
              <a:ext uri="{FF2B5EF4-FFF2-40B4-BE49-F238E27FC236}">
                <a16:creationId xmlns:a16="http://schemas.microsoft.com/office/drawing/2014/main" id="{86A96BE8-698E-441C-AB3E-9656510A3026}"/>
              </a:ext>
            </a:extLst>
          </p:cNvPr>
          <p:cNvSpPr/>
          <p:nvPr/>
        </p:nvSpPr>
        <p:spPr>
          <a:xfrm>
            <a:off x="3426" y="7750"/>
            <a:ext cx="13004800" cy="9744834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ED979E5B-9E92-440C-B454-7A318FD76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766" y="1568834"/>
            <a:ext cx="6000076" cy="7867533"/>
          </a:xfrm>
          <a:prstGeom prst="rect">
            <a:avLst/>
          </a:prstGeom>
          <a:effectLst>
            <a:outerShdw blurRad="298768" dir="5400000">
              <a:srgbClr val="FD9F28">
                <a:alpha val="100000"/>
              </a:srgb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7CB1FC4-A48B-4813-918C-EC33914B0203}"/>
              </a:ext>
            </a:extLst>
          </p:cNvPr>
          <p:cNvSpPr txBox="1"/>
          <p:nvPr/>
        </p:nvSpPr>
        <p:spPr>
          <a:xfrm>
            <a:off x="7703849" y="5182906"/>
            <a:ext cx="38219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고객님</a:t>
            </a:r>
            <a:r>
              <a:rPr lang="en-US" altLang="ko-KR" sz="2000" dirty="0"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요즘은 암 진단비보다 </a:t>
            </a:r>
            <a:r>
              <a:rPr lang="ko-KR" altLang="en-US" sz="2000" dirty="0">
                <a:solidFill>
                  <a:srgbClr val="FF6600"/>
                </a:solidFill>
                <a:latin typeface="페이퍼로지 4 Regular" pitchFamily="2" charset="-127"/>
                <a:ea typeface="페이퍼로지 4 Regular" pitchFamily="2" charset="-127"/>
              </a:rPr>
              <a:t>치료비가 더 </a:t>
            </a:r>
            <a:r>
              <a:rPr lang="ko-KR" altLang="en-US" sz="2000" dirty="0" err="1">
                <a:solidFill>
                  <a:srgbClr val="FF6600"/>
                </a:solidFill>
                <a:latin typeface="페이퍼로지 4 Regular" pitchFamily="2" charset="-127"/>
                <a:ea typeface="페이퍼로지 4 Regular" pitchFamily="2" charset="-127"/>
              </a:rPr>
              <a:t>중요해졌습니다</a:t>
            </a:r>
            <a:r>
              <a:rPr lang="en-US" altLang="ko-KR" sz="2000" dirty="0">
                <a:solidFill>
                  <a:srgbClr val="FF6600"/>
                </a:solidFill>
                <a:latin typeface="페이퍼로지 4 Regular" pitchFamily="2" charset="-127"/>
                <a:ea typeface="페이퍼로지 4 Regular" pitchFamily="2" charset="-127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B28375-BD11-4F32-A18B-7E414AE16613}"/>
              </a:ext>
            </a:extLst>
          </p:cNvPr>
          <p:cNvSpPr txBox="1"/>
          <p:nvPr/>
        </p:nvSpPr>
        <p:spPr>
          <a:xfrm>
            <a:off x="6828576" y="2052486"/>
            <a:ext cx="35053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b="1" dirty="0" err="1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알</a:t>
            </a:r>
            <a:r>
              <a:rPr lang="ko-KR" altLang="en-US" sz="2400" dirty="0" err="1">
                <a:latin typeface="페이퍼로지 5 Medium" pitchFamily="2" charset="-127"/>
                <a:ea typeface="페이퍼로지 5 Medium" pitchFamily="2" charset="-127"/>
              </a:rPr>
              <a:t>아두면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2400" b="1" dirty="0" err="1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쓸</a:t>
            </a:r>
            <a:r>
              <a:rPr lang="ko-KR" altLang="en-US" sz="2400" dirty="0" err="1">
                <a:latin typeface="페이퍼로지 5 Medium" pitchFamily="2" charset="-127"/>
                <a:ea typeface="페이퍼로지 5 Medium" pitchFamily="2" charset="-127"/>
              </a:rPr>
              <a:t>모있는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2400" b="1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화법</a:t>
            </a:r>
            <a:r>
              <a:rPr lang="en-US" altLang="ko-KR" sz="2400" b="1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BFAD2B-7016-402C-B2C4-AE40167E62D6}"/>
              </a:ext>
            </a:extLst>
          </p:cNvPr>
          <p:cNvSpPr txBox="1"/>
          <p:nvPr/>
        </p:nvSpPr>
        <p:spPr>
          <a:xfrm>
            <a:off x="6979865" y="5995265"/>
            <a:ext cx="537754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000" dirty="0" err="1">
                <a:latin typeface="페이퍼로지 4 Regular" pitchFamily="2" charset="-127"/>
                <a:ea typeface="페이퍼로지 4 Regular" pitchFamily="2" charset="-127"/>
              </a:rPr>
              <a:t>아시다시피</a:t>
            </a:r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 암은 한 번 치료를 받고 끝나는게 아니라</a:t>
            </a:r>
            <a:r>
              <a:rPr lang="en-US" altLang="ko-KR" sz="2000" dirty="0"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수술</a:t>
            </a:r>
            <a:r>
              <a:rPr lang="en-US" altLang="ko-KR" sz="2000" dirty="0"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항암약물</a:t>
            </a:r>
            <a:r>
              <a:rPr lang="en-US" altLang="ko-KR" sz="2000" dirty="0"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항암방사선 여러가지 치료를</a:t>
            </a:r>
            <a:endParaRPr lang="en-US" altLang="ko-KR" sz="2000" dirty="0">
              <a:latin typeface="페이퍼로지 4 Regular" pitchFamily="2" charset="-127"/>
              <a:ea typeface="페이퍼로지 4 Regular" pitchFamily="2" charset="-127"/>
            </a:endParaRPr>
          </a:p>
          <a:p>
            <a:pPr algn="ctr"/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복합적으로</a:t>
            </a:r>
            <a:r>
              <a:rPr lang="en-US" altLang="ko-KR" sz="2000" dirty="0"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또 반복적으로 받기 때문에 </a:t>
            </a:r>
            <a:endParaRPr lang="en-US" altLang="ko-KR" sz="2000" dirty="0">
              <a:latin typeface="페이퍼로지 4 Regular" pitchFamily="2" charset="-127"/>
              <a:ea typeface="페이퍼로지 4 Regular" pitchFamily="2" charset="-127"/>
            </a:endParaRPr>
          </a:p>
          <a:p>
            <a:pPr algn="ctr"/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계속해서 보장해주는 게 </a:t>
            </a:r>
            <a:r>
              <a:rPr lang="ko-KR" altLang="en-US" sz="2000" dirty="0" err="1">
                <a:latin typeface="페이퍼로지 4 Regular" pitchFamily="2" charset="-127"/>
                <a:ea typeface="페이퍼로지 4 Regular" pitchFamily="2" charset="-127"/>
              </a:rPr>
              <a:t>중요하잖아요</a:t>
            </a:r>
            <a:r>
              <a:rPr lang="en-US" altLang="ko-KR" sz="2000" dirty="0">
                <a:latin typeface="페이퍼로지 4 Regular" pitchFamily="2" charset="-127"/>
                <a:ea typeface="페이퍼로지 4 Regular" pitchFamily="2" charset="-127"/>
              </a:rPr>
              <a:t>.</a:t>
            </a:r>
          </a:p>
          <a:p>
            <a:pPr algn="ctr"/>
            <a:br>
              <a:rPr lang="en-US" altLang="ko-KR" sz="2000" dirty="0">
                <a:latin typeface="페이퍼로지 4 Regular" pitchFamily="2" charset="-127"/>
                <a:ea typeface="페이퍼로지 4 Regular" pitchFamily="2" charset="-127"/>
              </a:rPr>
            </a:br>
            <a:r>
              <a:rPr lang="ko-KR" altLang="en-US" sz="2000" dirty="0" err="1">
                <a:solidFill>
                  <a:srgbClr val="FF6600"/>
                </a:solidFill>
                <a:latin typeface="페이퍼로지 4 Regular" pitchFamily="2" charset="-127"/>
                <a:ea typeface="페이퍼로지 4 Regular" pitchFamily="2" charset="-127"/>
              </a:rPr>
              <a:t>진단비랑</a:t>
            </a:r>
            <a:r>
              <a:rPr lang="ko-KR" altLang="en-US" sz="2000" dirty="0">
                <a:solidFill>
                  <a:srgbClr val="FF6600"/>
                </a:solidFill>
                <a:latin typeface="페이퍼로지 4 Regular" pitchFamily="2" charset="-127"/>
                <a:ea typeface="페이퍼로지 4 Regular" pitchFamily="2" charset="-127"/>
              </a:rPr>
              <a:t> 보험료는 비슷</a:t>
            </a:r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한데</a:t>
            </a:r>
            <a:r>
              <a:rPr lang="en-US" altLang="ko-KR" sz="2000" dirty="0">
                <a:latin typeface="페이퍼로지 4 Regular" pitchFamily="2" charset="-127"/>
                <a:ea typeface="페이퍼로지 4 Regular" pitchFamily="2" charset="-127"/>
              </a:rPr>
              <a:t>,</a:t>
            </a:r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 </a:t>
            </a:r>
            <a:endParaRPr lang="en-US" altLang="ko-KR" sz="2000" dirty="0">
              <a:latin typeface="페이퍼로지 4 Regular" pitchFamily="2" charset="-127"/>
              <a:ea typeface="페이퍼로지 4 Regular" pitchFamily="2" charset="-127"/>
            </a:endParaRPr>
          </a:p>
          <a:p>
            <a:pPr algn="ctr"/>
            <a:r>
              <a:rPr lang="ko-KR" altLang="en-US" sz="2000" dirty="0">
                <a:latin typeface="페이퍼로지 4 Regular" pitchFamily="2" charset="-127"/>
                <a:ea typeface="페이퍼로지 4 Regular" pitchFamily="2" charset="-127"/>
              </a:rPr>
              <a:t>한 번 받고 사라지는 진단비와 달리 </a:t>
            </a:r>
            <a:endParaRPr lang="en-US" altLang="ko-KR" sz="2000" dirty="0">
              <a:latin typeface="페이퍼로지 4 Regular" pitchFamily="2" charset="-127"/>
              <a:ea typeface="페이퍼로지 4 Regular" pitchFamily="2" charset="-127"/>
            </a:endParaRPr>
          </a:p>
          <a:p>
            <a:pPr algn="ctr"/>
            <a:r>
              <a:rPr lang="ko-KR" altLang="en-US" sz="2000" dirty="0">
                <a:solidFill>
                  <a:srgbClr val="FF6600"/>
                </a:solidFill>
                <a:latin typeface="페이퍼로지 4 Regular" pitchFamily="2" charset="-127"/>
                <a:ea typeface="페이퍼로지 4 Regular" pitchFamily="2" charset="-127"/>
              </a:rPr>
              <a:t>치료비는 매년 평생 </a:t>
            </a:r>
            <a:r>
              <a:rPr lang="ko-KR" altLang="en-US" sz="2000" dirty="0" err="1">
                <a:solidFill>
                  <a:srgbClr val="FF6600"/>
                </a:solidFill>
                <a:latin typeface="페이퍼로지 4 Regular" pitchFamily="2" charset="-127"/>
                <a:ea typeface="페이퍼로지 4 Regular" pitchFamily="2" charset="-127"/>
              </a:rPr>
              <a:t>반복보장</a:t>
            </a:r>
            <a:r>
              <a:rPr lang="ko-KR" altLang="en-US" sz="2000" dirty="0" err="1">
                <a:latin typeface="페이퍼로지 4 Regular" pitchFamily="2" charset="-127"/>
                <a:ea typeface="페이퍼로지 4 Regular" pitchFamily="2" charset="-127"/>
              </a:rPr>
              <a:t>합니다</a:t>
            </a:r>
            <a:r>
              <a:rPr lang="en-US" altLang="ko-KR" sz="2000" dirty="0">
                <a:latin typeface="페이퍼로지 4 Regular" pitchFamily="2" charset="-127"/>
                <a:ea typeface="페이퍼로지 4 Regular" pitchFamily="2" charset="-127"/>
              </a:rPr>
              <a:t>.</a:t>
            </a:r>
            <a:endParaRPr lang="en-US" altLang="ko-KR" sz="20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3D9AAF8-5229-438A-8EF0-E269435544E8}"/>
              </a:ext>
            </a:extLst>
          </p:cNvPr>
          <p:cNvGrpSpPr/>
          <p:nvPr/>
        </p:nvGrpSpPr>
        <p:grpSpPr>
          <a:xfrm>
            <a:off x="6575897" y="2877166"/>
            <a:ext cx="6152335" cy="1931290"/>
            <a:chOff x="6818815" y="622347"/>
            <a:chExt cx="6152335" cy="1343835"/>
          </a:xfrm>
        </p:grpSpPr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CECABDD0-772D-4000-B2C5-6B030DE64672}"/>
                </a:ext>
              </a:extLst>
            </p:cNvPr>
            <p:cNvSpPr/>
            <p:nvPr/>
          </p:nvSpPr>
          <p:spPr>
            <a:xfrm>
              <a:off x="7102063" y="622347"/>
              <a:ext cx="5485212" cy="1343835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0000"/>
              </a:schemeClr>
            </a:solidFill>
            <a:ln>
              <a:solidFill>
                <a:srgbClr val="FF8F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EF36F2D-93FD-4C6A-9B53-013033F02D1B}"/>
                </a:ext>
              </a:extLst>
            </p:cNvPr>
            <p:cNvSpPr txBox="1"/>
            <p:nvPr/>
          </p:nvSpPr>
          <p:spPr>
            <a:xfrm>
              <a:off x="6818815" y="666477"/>
              <a:ext cx="6152335" cy="1263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한화의 암 </a:t>
              </a:r>
              <a:r>
                <a:rPr lang="ko-KR" altLang="en-US" sz="2200" dirty="0" err="1">
                  <a:latin typeface="페이퍼로지 5 Medium" pitchFamily="2" charset="-127"/>
                  <a:ea typeface="페이퍼로지 5 Medium" pitchFamily="2" charset="-127"/>
                </a:rPr>
                <a:t>삼</a:t>
              </a:r>
              <a:r>
                <a:rPr lang="ko-KR" altLang="en-US" sz="2400" kern="1200" dirty="0" err="1">
                  <a:latin typeface="페이퍼로지 5 Medium" pitchFamily="2" charset="-127"/>
                  <a:ea typeface="페이퍼로지 5 Medium" pitchFamily="2" charset="-127"/>
                  <a:cs typeface="Calibri" panose="020F0502020204030204" pitchFamily="34" charset="0"/>
                </a:rPr>
                <a:t>∙</a:t>
              </a:r>
              <a:r>
                <a:rPr lang="ko-KR" altLang="en-US" sz="2200" dirty="0" err="1">
                  <a:latin typeface="페이퍼로지 5 Medium" pitchFamily="2" charset="-127"/>
                  <a:ea typeface="페이퍼로지 5 Medium" pitchFamily="2" charset="-127"/>
                </a:rPr>
                <a:t>복</a:t>
              </a:r>
              <a:r>
                <a:rPr lang="ko-KR" altLang="en-US" sz="2400" kern="1200" dirty="0" err="1">
                  <a:latin typeface="페이퍼로지 5 Medium" pitchFamily="2" charset="-127"/>
                  <a:ea typeface="페이퍼로지 5 Medium" pitchFamily="2" charset="-127"/>
                  <a:cs typeface="Calibri" panose="020F0502020204030204" pitchFamily="34" charset="0"/>
                </a:rPr>
                <a:t>∙</a:t>
              </a:r>
              <a:r>
                <a:rPr lang="ko-KR" altLang="en-US" sz="2200" dirty="0" err="1">
                  <a:latin typeface="페이퍼로지 5 Medium" pitchFamily="2" charset="-127"/>
                  <a:ea typeface="페이퍼로지 5 Medium" pitchFamily="2" charset="-127"/>
                </a:rPr>
                <a:t>치는</a:t>
              </a:r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 </a:t>
              </a:r>
              <a:endParaRPr lang="en-US" altLang="ko-KR" sz="2200" dirty="0"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① </a:t>
              </a:r>
              <a:r>
                <a:rPr lang="en-US" altLang="ko-KR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2</a:t>
              </a:r>
              <a:r>
                <a:rPr lang="ko-KR" altLang="en-US" sz="2200" dirty="0" err="1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만원대</a:t>
              </a:r>
              <a:r>
                <a:rPr lang="ko-KR" altLang="en-US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 보험료</a:t>
              </a:r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로 </a:t>
              </a:r>
              <a:endParaRPr lang="en-US" altLang="ko-KR" sz="2200" dirty="0"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② </a:t>
              </a:r>
              <a:r>
                <a:rPr lang="ko-KR" altLang="en-US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급여</a:t>
              </a:r>
              <a:r>
                <a:rPr lang="en-US" altLang="ko-KR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/</a:t>
              </a:r>
              <a:r>
                <a:rPr lang="ko-KR" altLang="en-US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비급여 모두 보장</a:t>
              </a:r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하고 </a:t>
              </a:r>
              <a:endParaRPr lang="en-US" altLang="ko-KR" sz="2200" dirty="0"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③</a:t>
              </a:r>
              <a:r>
                <a:rPr lang="en-US" altLang="ko-KR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10</a:t>
              </a:r>
              <a:r>
                <a:rPr lang="ko-KR" altLang="en-US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년간 </a:t>
              </a:r>
              <a:r>
                <a:rPr lang="ko-KR" altLang="en-US" dirty="0">
                  <a:latin typeface="페이퍼로지 5 Medium" pitchFamily="2" charset="-127"/>
                  <a:ea typeface="페이퍼로지 5 Medium" pitchFamily="2" charset="-127"/>
                </a:rPr>
                <a:t>최대</a:t>
              </a:r>
              <a:r>
                <a:rPr lang="en-US" altLang="ko-KR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12</a:t>
              </a:r>
              <a:r>
                <a:rPr lang="ko-KR" altLang="en-US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억</a:t>
              </a:r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을 </a:t>
              </a:r>
              <a:endParaRPr lang="en-US" altLang="ko-KR" sz="2200" dirty="0"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④ </a:t>
              </a:r>
              <a:r>
                <a:rPr lang="ko-KR" altLang="en-US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만기</a:t>
              </a:r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까지</a:t>
              </a:r>
              <a:r>
                <a:rPr lang="ko-KR" altLang="en-US" sz="2200" dirty="0">
                  <a:solidFill>
                    <a:srgbClr val="FF6600"/>
                  </a:solidFill>
                  <a:latin typeface="페이퍼로지 5 Medium" pitchFamily="2" charset="-127"/>
                  <a:ea typeface="페이퍼로지 5 Medium" pitchFamily="2" charset="-127"/>
                </a:rPr>
                <a:t> 리필 보장</a:t>
              </a:r>
              <a:r>
                <a:rPr lang="ko-KR" altLang="en-US" sz="2200" dirty="0">
                  <a:latin typeface="페이퍼로지 5 Medium" pitchFamily="2" charset="-127"/>
                  <a:ea typeface="페이퍼로지 5 Medium" pitchFamily="2" charset="-127"/>
                </a:rPr>
                <a:t>하는 최적의 상품입니다</a:t>
              </a:r>
              <a:r>
                <a:rPr lang="en-US" altLang="ko-KR" sz="2200" dirty="0">
                  <a:latin typeface="페이퍼로지 5 Medium" pitchFamily="2" charset="-127"/>
                  <a:ea typeface="페이퍼로지 5 Medium" pitchFamily="2" charset="-127"/>
                </a:rPr>
                <a:t>!</a:t>
              </a:r>
            </a:p>
          </p:txBody>
        </p:sp>
      </p:grp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2B043384-1A5A-4E75-B849-50F9964F9F68}"/>
              </a:ext>
            </a:extLst>
          </p:cNvPr>
          <p:cNvSpPr/>
          <p:nvPr/>
        </p:nvSpPr>
        <p:spPr>
          <a:xfrm>
            <a:off x="417525" y="1569929"/>
            <a:ext cx="2120547" cy="610309"/>
          </a:xfrm>
          <a:prstGeom prst="roundRect">
            <a:avLst/>
          </a:prstGeom>
          <a:solidFill>
            <a:srgbClr val="FB7A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76448" hangingPunct="1"/>
            <a:r>
              <a:rPr lang="ko-KR" altLang="en-US" sz="2600" kern="1200" dirty="0" err="1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</a:rPr>
              <a:t>암</a:t>
            </a:r>
            <a:r>
              <a:rPr lang="ko-KR" altLang="en-US" sz="2600" kern="1200" dirty="0" err="1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2600" kern="1200" dirty="0" err="1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</a:rPr>
              <a:t>복</a:t>
            </a:r>
            <a:r>
              <a:rPr lang="ko-KR" altLang="en-US" sz="2600" kern="1200" dirty="0" err="1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2600" kern="1200" dirty="0" err="1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</a:rPr>
              <a:t>치</a:t>
            </a:r>
            <a:endParaRPr lang="ko-KR" altLang="en-US" sz="2600" kern="1200" dirty="0">
              <a:solidFill>
                <a:prstClr val="white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9DC1744-D245-46FE-A9DD-6F1079F395BD}"/>
              </a:ext>
            </a:extLst>
          </p:cNvPr>
          <p:cNvSpPr/>
          <p:nvPr/>
        </p:nvSpPr>
        <p:spPr>
          <a:xfrm>
            <a:off x="430578" y="2119082"/>
            <a:ext cx="5596255" cy="1875712"/>
          </a:xfrm>
          <a:prstGeom prst="rect">
            <a:avLst/>
          </a:prstGeom>
          <a:solidFill>
            <a:schemeClr val="bg1"/>
          </a:solidFill>
          <a:ln w="38100">
            <a:solidFill>
              <a:srgbClr val="FB7A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76448" hangingPunct="1"/>
            <a:endParaRPr lang="en-US" altLang="ko-KR" sz="2501" kern="1200">
              <a:solidFill>
                <a:prstClr val="black"/>
              </a:solidFill>
              <a:latin typeface="프리젠테이션 3 Light" pitchFamily="2" charset="-127"/>
              <a:ea typeface="프리젠테이션 3 Light" pitchFamily="2" charset="-127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A4341890-E654-42DA-8047-78739FB0F0CD}"/>
              </a:ext>
            </a:extLst>
          </p:cNvPr>
          <p:cNvSpPr/>
          <p:nvPr/>
        </p:nvSpPr>
        <p:spPr>
          <a:xfrm>
            <a:off x="417525" y="4271265"/>
            <a:ext cx="2120547" cy="610309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76448" hangingPunct="1"/>
            <a:r>
              <a:rPr lang="ko-KR" altLang="en-US" sz="2600" kern="1200" dirty="0" err="1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</a:rPr>
              <a:t>비</a:t>
            </a:r>
            <a:r>
              <a:rPr lang="ko-KR" altLang="en-US" sz="2600" kern="1200" dirty="0" err="1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2600" kern="1200" dirty="0" err="1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</a:rPr>
              <a:t>복</a:t>
            </a:r>
            <a:r>
              <a:rPr lang="ko-KR" altLang="en-US" sz="2600" kern="1200" dirty="0" err="1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2600" kern="1200" dirty="0" err="1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</a:rPr>
              <a:t>치</a:t>
            </a:r>
            <a:endParaRPr lang="ko-KR" altLang="en-US" sz="2600" kern="1200" dirty="0">
              <a:solidFill>
                <a:prstClr val="white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DD4D940-1B18-438E-BD45-203D863852C8}"/>
              </a:ext>
            </a:extLst>
          </p:cNvPr>
          <p:cNvSpPr/>
          <p:nvPr/>
        </p:nvSpPr>
        <p:spPr>
          <a:xfrm>
            <a:off x="430578" y="4820418"/>
            <a:ext cx="5596255" cy="187571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76448" hangingPunct="1"/>
            <a:endParaRPr lang="en-US" altLang="ko-KR" sz="2501" kern="1200">
              <a:solidFill>
                <a:prstClr val="black"/>
              </a:solidFill>
              <a:latin typeface="프리젠테이션 3 Light" pitchFamily="2" charset="-127"/>
              <a:ea typeface="프리젠테이션 3 Light" pitchFamily="2" charset="-127"/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A53FC625-B980-43A6-ADBF-7F6FAF1B56BD}"/>
              </a:ext>
            </a:extLst>
          </p:cNvPr>
          <p:cNvSpPr/>
          <p:nvPr/>
        </p:nvSpPr>
        <p:spPr>
          <a:xfrm>
            <a:off x="417525" y="6970383"/>
            <a:ext cx="2120547" cy="61030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76448" hangingPunct="1"/>
            <a:r>
              <a:rPr lang="ko-KR" altLang="en-US" sz="2600" kern="12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암 </a:t>
            </a:r>
            <a:r>
              <a:rPr lang="ko-KR" altLang="en-US" sz="2600" kern="1200" dirty="0" err="1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치단</a:t>
            </a:r>
            <a:r>
              <a:rPr lang="ko-KR" altLang="en-US" sz="2600" dirty="0" err="1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비</a:t>
            </a:r>
            <a:endParaRPr lang="ko-KR" altLang="en-US" sz="2600" kern="12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B3EBC3D-F7B3-4CA2-9838-EC623023946E}"/>
              </a:ext>
            </a:extLst>
          </p:cNvPr>
          <p:cNvSpPr/>
          <p:nvPr/>
        </p:nvSpPr>
        <p:spPr>
          <a:xfrm>
            <a:off x="444941" y="7519536"/>
            <a:ext cx="5596255" cy="18757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76448" hangingPunct="1"/>
            <a:endParaRPr lang="en-US" altLang="ko-KR" sz="2501" kern="1200">
              <a:solidFill>
                <a:prstClr val="black"/>
              </a:solidFill>
              <a:latin typeface="프리젠테이션 3 Light" pitchFamily="2" charset="-127"/>
              <a:ea typeface="프리젠테이션 3 Light" pitchFamily="2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D5C282-36E9-4D59-820B-68F3C9215C36}"/>
              </a:ext>
            </a:extLst>
          </p:cNvPr>
          <p:cNvSpPr txBox="1"/>
          <p:nvPr/>
        </p:nvSpPr>
        <p:spPr>
          <a:xfrm>
            <a:off x="276568" y="2251503"/>
            <a:ext cx="40943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모든 급여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/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비급여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2AE4B65-CF30-40F0-8D88-FCCD131A1C41}"/>
              </a:ext>
            </a:extLst>
          </p:cNvPr>
          <p:cNvSpPr txBox="1"/>
          <p:nvPr/>
        </p:nvSpPr>
        <p:spPr>
          <a:xfrm>
            <a:off x="332432" y="3106474"/>
            <a:ext cx="53408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매년 </a:t>
            </a: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5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천만원 리필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반복 보장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D6350A5-9F15-4DB5-95C7-2CC65926555F}"/>
              </a:ext>
            </a:extLst>
          </p:cNvPr>
          <p:cNvSpPr txBox="1"/>
          <p:nvPr/>
        </p:nvSpPr>
        <p:spPr>
          <a:xfrm>
            <a:off x="338369" y="2680706"/>
            <a:ext cx="53408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타사 암치료비 比 보험료 </a:t>
            </a: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58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%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저렴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406C87D-220E-4A86-980D-190E3A568D4D}"/>
              </a:ext>
            </a:extLst>
          </p:cNvPr>
          <p:cNvSpPr txBox="1"/>
          <p:nvPr/>
        </p:nvSpPr>
        <p:spPr>
          <a:xfrm>
            <a:off x="365337" y="4940227"/>
            <a:ext cx="40943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모든 비급여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00834AC-DAEA-4823-ADBD-C68463080883}"/>
              </a:ext>
            </a:extLst>
          </p:cNvPr>
          <p:cNvSpPr txBox="1"/>
          <p:nvPr/>
        </p:nvSpPr>
        <p:spPr>
          <a:xfrm>
            <a:off x="262983" y="7639213"/>
            <a:ext cx="6581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특정 비급여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53A60C0-B154-469E-B8C7-E17D037D8D7D}"/>
              </a:ext>
            </a:extLst>
          </p:cNvPr>
          <p:cNvSpPr txBox="1"/>
          <p:nvPr/>
        </p:nvSpPr>
        <p:spPr>
          <a:xfrm>
            <a:off x="310439" y="8048105"/>
            <a:ext cx="64591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kumimoji="0" lang="ko-KR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전연령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월 보험료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4~7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천원 수준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CEE10CB-CD9C-44F2-AA9F-BE99004F50DC}"/>
              </a:ext>
            </a:extLst>
          </p:cNvPr>
          <p:cNvSpPr txBox="1"/>
          <p:nvPr/>
        </p:nvSpPr>
        <p:spPr>
          <a:xfrm>
            <a:off x="301165" y="8470882"/>
            <a:ext cx="64591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매년 치료비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5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천만원 리필 반복 보장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7C9EE76-A526-4C91-889F-AB5D5336339F}"/>
              </a:ext>
            </a:extLst>
          </p:cNvPr>
          <p:cNvSpPr txBox="1"/>
          <p:nvPr/>
        </p:nvSpPr>
        <p:spPr>
          <a:xfrm>
            <a:off x="365334" y="5347932"/>
            <a:ext cx="5510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kumimoji="0" lang="ko-KR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전연령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월 보험료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2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천원 수준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51DDB44-04BE-4993-A82A-9565319896BB}"/>
              </a:ext>
            </a:extLst>
          </p:cNvPr>
          <p:cNvSpPr txBox="1"/>
          <p:nvPr/>
        </p:nvSpPr>
        <p:spPr>
          <a:xfrm>
            <a:off x="363572" y="5748205"/>
            <a:ext cx="5912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매년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2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천만원</a:t>
            </a:r>
            <a:r>
              <a:rPr lang="ko-KR" altLang="en-US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리필 반복 보장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D8F3DCB-4BD7-49F1-BD26-A53260575CBA}"/>
              </a:ext>
            </a:extLst>
          </p:cNvPr>
          <p:cNvSpPr txBox="1"/>
          <p:nvPr/>
        </p:nvSpPr>
        <p:spPr>
          <a:xfrm>
            <a:off x="351422" y="6149233"/>
            <a:ext cx="5912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수술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항암약물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항암방사선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3073D8C-67D8-4636-8A34-A35FFADE0C95}"/>
              </a:ext>
            </a:extLst>
          </p:cNvPr>
          <p:cNvSpPr txBox="1"/>
          <p:nvPr/>
        </p:nvSpPr>
        <p:spPr>
          <a:xfrm>
            <a:off x="301165" y="8874680"/>
            <a:ext cx="64591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kumimoji="0" lang="ko-KR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진단비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표적</a:t>
            </a: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(</a:t>
            </a:r>
            <a:r>
              <a:rPr lang="ko-KR" altLang="en-US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면역</a:t>
            </a: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)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항암</a:t>
            </a: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4 Regular" pitchFamily="2" charset="-127"/>
                <a:ea typeface="페이퍼로지 4 Regular" pitchFamily="2" charset="-127"/>
              </a:rPr>
              <a:t>양성자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1C7A7F6-42CE-4D45-B0E0-ACC0CBAAEBBA}"/>
              </a:ext>
            </a:extLst>
          </p:cNvPr>
          <p:cNvSpPr txBox="1"/>
          <p:nvPr/>
        </p:nvSpPr>
        <p:spPr>
          <a:xfrm>
            <a:off x="407457" y="3507502"/>
            <a:ext cx="53408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       </a:t>
            </a:r>
            <a:r>
              <a:rPr lang="ko-KR" altLang="en-US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수술</a:t>
            </a: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항암약물</a:t>
            </a: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항암방사선</a:t>
            </a:r>
            <a:r>
              <a:rPr lang="en-US" altLang="ko-KR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sz="2200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중환자실</a:t>
            </a:r>
            <a:endParaRPr kumimoji="0" lang="en-US" altLang="ko-K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4 Regular" pitchFamily="2" charset="-127"/>
              <a:ea typeface="페이퍼로지 4 Regular" pitchFamily="2" charset="-127"/>
            </a:endParaRPr>
          </a:p>
        </p:txBody>
      </p:sp>
      <p:cxnSp>
        <p:nvCxnSpPr>
          <p:cNvPr id="87" name="직선 연결선 86">
            <a:extLst>
              <a:ext uri="{FF2B5EF4-FFF2-40B4-BE49-F238E27FC236}">
                <a16:creationId xmlns:a16="http://schemas.microsoft.com/office/drawing/2014/main" id="{E9570CC6-BEED-4605-82C5-0248AA8709E6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연결선 87">
            <a:extLst>
              <a:ext uri="{FF2B5EF4-FFF2-40B4-BE49-F238E27FC236}">
                <a16:creationId xmlns:a16="http://schemas.microsoft.com/office/drawing/2014/main" id="{5246A0A4-32AA-47E7-86C2-0942F19A7A04}"/>
              </a:ext>
            </a:extLst>
          </p:cNvPr>
          <p:cNvCxnSpPr>
            <a:cxnSpLocks/>
          </p:cNvCxnSpPr>
          <p:nvPr/>
        </p:nvCxnSpPr>
        <p:spPr>
          <a:xfrm>
            <a:off x="841841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4E269B86-788F-4E60-8B84-6B58C17B0194}"/>
              </a:ext>
            </a:extLst>
          </p:cNvPr>
          <p:cNvSpPr txBox="1"/>
          <p:nvPr/>
        </p:nvSpPr>
        <p:spPr>
          <a:xfrm>
            <a:off x="84707" y="444369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05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EAE1DB6-EA91-48CC-97FB-4BC05C985D6F}"/>
              </a:ext>
            </a:extLst>
          </p:cNvPr>
          <p:cNvSpPr txBox="1"/>
          <p:nvPr/>
        </p:nvSpPr>
        <p:spPr>
          <a:xfrm>
            <a:off x="996608" y="444349"/>
            <a:ext cx="3664786" cy="5731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암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삼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Calibri" panose="020F0502020204030204" pitchFamily="34" charset="0"/>
                <a:ea typeface="페이퍼로지 7 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복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Calibri" panose="020F0502020204030204" pitchFamily="34" charset="0"/>
                <a:ea typeface="페이퍼로지 7 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치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알쓸화법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</a:t>
            </a:r>
          </a:p>
        </p:txBody>
      </p:sp>
      <p:pic>
        <p:nvPicPr>
          <p:cNvPr id="91" name="그림 90">
            <a:extLst>
              <a:ext uri="{FF2B5EF4-FFF2-40B4-BE49-F238E27FC236}">
                <a16:creationId xmlns:a16="http://schemas.microsoft.com/office/drawing/2014/main" id="{763F49CE-B88D-4A93-A63D-4CB6D34E2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2320656"/>
            <a:ext cx="324820" cy="300212"/>
          </a:xfrm>
          <a:prstGeom prst="rect">
            <a:avLst/>
          </a:prstGeom>
        </p:spPr>
      </p:pic>
      <p:pic>
        <p:nvPicPr>
          <p:cNvPr id="92" name="그림 91">
            <a:extLst>
              <a:ext uri="{FF2B5EF4-FFF2-40B4-BE49-F238E27FC236}">
                <a16:creationId xmlns:a16="http://schemas.microsoft.com/office/drawing/2014/main" id="{932F82D0-52DE-44EA-9EF8-E157E69E91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2751922"/>
            <a:ext cx="324820" cy="300212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C3244D11-E661-43C8-8491-2E5272552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3170021"/>
            <a:ext cx="324820" cy="300212"/>
          </a:xfrm>
          <a:prstGeom prst="rect">
            <a:avLst/>
          </a:prstGeom>
        </p:spPr>
      </p:pic>
      <p:pic>
        <p:nvPicPr>
          <p:cNvPr id="97" name="그림 96">
            <a:extLst>
              <a:ext uri="{FF2B5EF4-FFF2-40B4-BE49-F238E27FC236}">
                <a16:creationId xmlns:a16="http://schemas.microsoft.com/office/drawing/2014/main" id="{409B9BC4-4D93-4232-ACA9-5C5906852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3601287"/>
            <a:ext cx="324820" cy="300212"/>
          </a:xfrm>
          <a:prstGeom prst="rect">
            <a:avLst/>
          </a:prstGeom>
        </p:spPr>
      </p:pic>
      <p:pic>
        <p:nvPicPr>
          <p:cNvPr id="98" name="그림 97">
            <a:extLst>
              <a:ext uri="{FF2B5EF4-FFF2-40B4-BE49-F238E27FC236}">
                <a16:creationId xmlns:a16="http://schemas.microsoft.com/office/drawing/2014/main" id="{61C77DB7-92DA-465D-A587-E3A96A79D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5000372"/>
            <a:ext cx="324820" cy="300212"/>
          </a:xfrm>
          <a:prstGeom prst="rect">
            <a:avLst/>
          </a:prstGeom>
        </p:spPr>
      </p:pic>
      <p:pic>
        <p:nvPicPr>
          <p:cNvPr id="99" name="그림 98">
            <a:extLst>
              <a:ext uri="{FF2B5EF4-FFF2-40B4-BE49-F238E27FC236}">
                <a16:creationId xmlns:a16="http://schemas.microsoft.com/office/drawing/2014/main" id="{49E16C2E-2846-46B6-8027-E89D45ECA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5431638"/>
            <a:ext cx="324820" cy="300212"/>
          </a:xfrm>
          <a:prstGeom prst="rect">
            <a:avLst/>
          </a:prstGeom>
        </p:spPr>
      </p:pic>
      <p:pic>
        <p:nvPicPr>
          <p:cNvPr id="100" name="그림 99">
            <a:extLst>
              <a:ext uri="{FF2B5EF4-FFF2-40B4-BE49-F238E27FC236}">
                <a16:creationId xmlns:a16="http://schemas.microsoft.com/office/drawing/2014/main" id="{5FF8963C-87E1-4681-AEA1-5F3D74974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5849737"/>
            <a:ext cx="324820" cy="300212"/>
          </a:xfrm>
          <a:prstGeom prst="rect">
            <a:avLst/>
          </a:prstGeom>
        </p:spPr>
      </p:pic>
      <p:pic>
        <p:nvPicPr>
          <p:cNvPr id="101" name="그림 100">
            <a:extLst>
              <a:ext uri="{FF2B5EF4-FFF2-40B4-BE49-F238E27FC236}">
                <a16:creationId xmlns:a16="http://schemas.microsoft.com/office/drawing/2014/main" id="{25999EEF-54BE-491C-A44F-EA518023A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6281003"/>
            <a:ext cx="324820" cy="300212"/>
          </a:xfrm>
          <a:prstGeom prst="rect">
            <a:avLst/>
          </a:prstGeom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331BCCA1-29C9-4741-AB82-6BA17172F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7695039"/>
            <a:ext cx="324820" cy="300212"/>
          </a:xfrm>
          <a:prstGeom prst="rect">
            <a:avLst/>
          </a:prstGeom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26328D65-AC88-4C1C-BD52-2315300DC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8126305"/>
            <a:ext cx="324820" cy="300212"/>
          </a:xfrm>
          <a:prstGeom prst="rect">
            <a:avLst/>
          </a:prstGeom>
        </p:spPr>
      </p:pic>
      <p:pic>
        <p:nvPicPr>
          <p:cNvPr id="105" name="그림 104">
            <a:extLst>
              <a:ext uri="{FF2B5EF4-FFF2-40B4-BE49-F238E27FC236}">
                <a16:creationId xmlns:a16="http://schemas.microsoft.com/office/drawing/2014/main" id="{8AD092F3-A831-48AC-AF47-72FE590A9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8544404"/>
            <a:ext cx="324820" cy="300212"/>
          </a:xfrm>
          <a:prstGeom prst="rect">
            <a:avLst/>
          </a:prstGeom>
        </p:spPr>
      </p:pic>
      <p:pic>
        <p:nvPicPr>
          <p:cNvPr id="106" name="그림 105">
            <a:extLst>
              <a:ext uri="{FF2B5EF4-FFF2-40B4-BE49-F238E27FC236}">
                <a16:creationId xmlns:a16="http://schemas.microsoft.com/office/drawing/2014/main" id="{13E13622-7172-47AA-B470-692CBD1F7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380" y="8975670"/>
            <a:ext cx="324820" cy="300212"/>
          </a:xfrm>
          <a:prstGeom prst="rect">
            <a:avLst/>
          </a:prstGeom>
        </p:spPr>
      </p:pic>
      <p:sp>
        <p:nvSpPr>
          <p:cNvPr id="61" name="object 3">
            <a:extLst>
              <a:ext uri="{FF2B5EF4-FFF2-40B4-BE49-F238E27FC236}">
                <a16:creationId xmlns:a16="http://schemas.microsoft.com/office/drawing/2014/main" id="{9BE70406-95D2-4FEE-8E4E-7FD9AB57338B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62" name="object 3">
            <a:extLst>
              <a:ext uri="{FF2B5EF4-FFF2-40B4-BE49-F238E27FC236}">
                <a16:creationId xmlns:a16="http://schemas.microsoft.com/office/drawing/2014/main" id="{4747DE62-20A2-4BB4-AC1C-A6F4A9B22D2E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859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사각형: 둥근 모서리 5">
            <a:extLst>
              <a:ext uri="{FF2B5EF4-FFF2-40B4-BE49-F238E27FC236}">
                <a16:creationId xmlns:a16="http://schemas.microsoft.com/office/drawing/2014/main" id="{E1661E36-0ACB-4A79-9744-D8F9699A0EA6}"/>
              </a:ext>
            </a:extLst>
          </p:cNvPr>
          <p:cNvSpPr/>
          <p:nvPr/>
        </p:nvSpPr>
        <p:spPr>
          <a:xfrm>
            <a:off x="-9274" y="1133910"/>
            <a:ext cx="13004800" cy="4666224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98" name="Picture 8">
            <a:extLst>
              <a:ext uri="{FF2B5EF4-FFF2-40B4-BE49-F238E27FC236}">
                <a16:creationId xmlns:a16="http://schemas.microsoft.com/office/drawing/2014/main" id="{30AC2F21-33FC-4725-8212-D4D460BCF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6743" y="1757570"/>
            <a:ext cx="1919118" cy="8405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04833AB-F3E3-46B4-BED1-1B73E6FCB67E}"/>
              </a:ext>
            </a:extLst>
          </p:cNvPr>
          <p:cNvSpPr txBox="1"/>
          <p:nvPr/>
        </p:nvSpPr>
        <p:spPr>
          <a:xfrm>
            <a:off x="533008" y="7432307"/>
            <a:ext cx="12119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 </a:t>
            </a:r>
            <a:r>
              <a:rPr lang="ko-KR" alt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시그니처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4.0 4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종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90</a:t>
            </a:r>
            <a:r>
              <a:rPr lang="ko-KR" alt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세만기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</a:t>
            </a:r>
            <a:r>
              <a:rPr lang="ko-KR" alt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6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형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프리미엄플랜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상해사망 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5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보험료납입면제대상보장</a:t>
            </a:r>
            <a:r>
              <a:rPr lang="en-US" altLang="ko-KR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(6</a:t>
            </a:r>
            <a:r>
              <a:rPr lang="ko-KR" altLang="en-US" sz="10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대사유</a:t>
            </a:r>
            <a:r>
              <a:rPr lang="en-US" altLang="ko-KR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Ⅱ)10</a:t>
            </a:r>
            <a:r>
              <a:rPr lang="ko-KR" altLang="en-US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만</a:t>
            </a:r>
            <a:r>
              <a:rPr lang="en-US" altLang="ko-KR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, </a:t>
            </a:r>
            <a:endParaRPr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pPr algn="r"/>
            <a:r>
              <a:rPr lang="ko-KR" altLang="en-US" sz="10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상해중환자실입원비</a:t>
            </a:r>
            <a:r>
              <a:rPr lang="en-US" altLang="ko-KR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(1</a:t>
            </a:r>
            <a:r>
              <a:rPr lang="ko-KR" altLang="en-US" sz="10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일이상</a:t>
            </a:r>
            <a:r>
              <a:rPr lang="en-US" altLang="ko-KR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10</a:t>
            </a:r>
            <a:r>
              <a:rPr lang="ko-KR" altLang="en-US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일한도</a:t>
            </a:r>
            <a:r>
              <a:rPr lang="en-US" altLang="ko-KR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)50</a:t>
            </a:r>
            <a:r>
              <a:rPr lang="ko-KR" altLang="en-US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만</a:t>
            </a:r>
            <a:r>
              <a:rPr lang="en-US" altLang="ko-KR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뇌출혈진단비 </a:t>
            </a:r>
            <a:r>
              <a:rPr lang="en-US" altLang="ko-KR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1,500</a:t>
            </a:r>
            <a:r>
              <a:rPr lang="ko-KR" altLang="en-US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만</a:t>
            </a:r>
            <a:r>
              <a:rPr lang="en-US" altLang="ko-KR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최저보험료 </a:t>
            </a:r>
            <a:r>
              <a:rPr lang="en-US" altLang="ko-KR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5</a:t>
            </a:r>
            <a:r>
              <a:rPr lang="ko-KR" altLang="en-US" sz="10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만원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00D58AA4-5CB9-447E-9A12-CDD8AE87DB7C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E1C4C38-829E-4943-B03A-7B93091A0EB3}"/>
              </a:ext>
            </a:extLst>
          </p:cNvPr>
          <p:cNvSpPr txBox="1"/>
          <p:nvPr/>
        </p:nvSpPr>
        <p:spPr>
          <a:xfrm>
            <a:off x="1206372" y="444349"/>
            <a:ext cx="2878032" cy="5731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암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삼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Calibri" panose="020F0502020204030204" pitchFamily="34" charset="0"/>
                <a:ea typeface="페이퍼로지 7 Bold" pitchFamily="2" charset="-127"/>
                <a:cs typeface="Calibri" panose="020F0502020204030204" pitchFamily="34" charset="0"/>
              </a:rPr>
              <a:t>∙복∙치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Calibri" panose="020F0502020204030204" pitchFamily="34" charset="0"/>
                <a:ea typeface="페이퍼로지 7 Bold" pitchFamily="2" charset="-127"/>
                <a:cs typeface="Calibri" panose="020F0502020204030204" pitchFamily="34" charset="0"/>
              </a:rPr>
              <a:t> 플랜 </a:t>
            </a:r>
            <a:endParaRPr lang="ko-KR" altLang="en-US" sz="3600" spc="-70" dirty="0">
              <a:ln>
                <a:solidFill>
                  <a:schemeClr val="accent1">
                    <a:alpha val="0"/>
                  </a:schemeClr>
                </a:solidFill>
              </a:ln>
              <a:latin typeface="페이퍼로지 7 Bold" pitchFamily="2" charset="-127"/>
              <a:ea typeface="페이퍼로지 7 Bold" pitchFamily="2" charset="-127"/>
              <a:cs typeface="Pretendard Bold" panose="02000803000000020004" pitchFamily="2" charset="-127"/>
            </a:endParaRPr>
          </a:p>
        </p:txBody>
      </p: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CEA6F8E9-4955-4B31-A5C6-2784211B75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539361"/>
              </p:ext>
            </p:extLst>
          </p:nvPr>
        </p:nvGraphicFramePr>
        <p:xfrm>
          <a:off x="533008" y="6521029"/>
          <a:ext cx="6132913" cy="288782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85837">
                  <a:extLst>
                    <a:ext uri="{9D8B030D-6E8A-4147-A177-3AD203B41FA5}">
                      <a16:colId xmlns:a16="http://schemas.microsoft.com/office/drawing/2014/main" val="145204791"/>
                    </a:ext>
                  </a:extLst>
                </a:gridCol>
                <a:gridCol w="1547076">
                  <a:extLst>
                    <a:ext uri="{9D8B030D-6E8A-4147-A177-3AD203B41FA5}">
                      <a16:colId xmlns:a16="http://schemas.microsoft.com/office/drawing/2014/main" val="1391025604"/>
                    </a:ext>
                  </a:extLst>
                </a:gridCol>
              </a:tblGrid>
              <a:tr h="41254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 암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(4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대유사암제외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복합치료생활비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3 Light" pitchFamily="2" charset="-127"/>
                        <a:ea typeface="페이퍼로지 3 Light" pitchFamily="2" charset="-127"/>
                      </a:endParaRPr>
                    </a:p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 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상급종합병원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연간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)/(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2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,3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회및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4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회이상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1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천만원</a:t>
                      </a:r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/2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천만원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789974"/>
                  </a:ext>
                </a:extLst>
              </a:tr>
              <a:tr h="41254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 4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대유사암복합치료생활비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3 Light" pitchFamily="2" charset="-127"/>
                        <a:ea typeface="페이퍼로지 3 Light" pitchFamily="2" charset="-127"/>
                      </a:endParaRPr>
                    </a:p>
                    <a:p>
                      <a:pPr marL="0" marR="0" lvl="0" indent="0" algn="l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 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상급종합병원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), 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연간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)/(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2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,3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회및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4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회이상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100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/100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098355"/>
                  </a:ext>
                </a:extLst>
              </a:tr>
              <a:tr h="41254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 비급여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(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전액본인부담급여포함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암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(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특정유사암포함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복합치료생활비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3 Light" pitchFamily="2" charset="-127"/>
                        <a:ea typeface="페이퍼로지 3 Light" pitchFamily="2" charset="-127"/>
                      </a:endParaRPr>
                    </a:p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 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종합병원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), 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연간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2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회및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3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회이상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500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/1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천만원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472995"/>
                  </a:ext>
                </a:extLst>
              </a:tr>
              <a:tr h="41254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  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암진단및치료비</a:t>
                      </a:r>
                      <a:endParaRPr lang="en-US" altLang="ko-KR" sz="1400" b="0" i="0" u="none" strike="noStrike" dirty="0">
                        <a:solidFill>
                          <a:srgbClr val="FF7519"/>
                        </a:solidFill>
                        <a:effectLst/>
                        <a:latin typeface="페이퍼로지 3 Light" pitchFamily="2" charset="-127"/>
                        <a:ea typeface="페이퍼로지 3 Light" pitchFamily="2" charset="-127"/>
                        <a:cs typeface="Pretendard SemiBold" panose="02000703000000020004" pitchFamily="2" charset="-127"/>
                      </a:endParaRPr>
                    </a:p>
                  </a:txBody>
                  <a:tcPr marL="4091" marR="4091" marT="4091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1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억</a:t>
                      </a:r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100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077393"/>
                  </a:ext>
                </a:extLst>
              </a:tr>
              <a:tr h="41254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 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- 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암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(4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대유사암제외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)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진단비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3 Light" pitchFamily="2" charset="-127"/>
                        <a:ea typeface="페이퍼로지 3 Light" pitchFamily="2" charset="-127"/>
                        <a:cs typeface="Pretendard SemiBold" panose="02000703000000020004" pitchFamily="2" charset="-127"/>
                      </a:endParaRPr>
                    </a:p>
                  </a:txBody>
                  <a:tcPr marL="4091" marR="4091" marT="4091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100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672373"/>
                  </a:ext>
                </a:extLst>
              </a:tr>
              <a:tr h="41254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 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- 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비급여 암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(4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대유사암제외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)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항암복합치료비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(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연간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1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회한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3 Light" pitchFamily="2" charset="-127"/>
                        <a:ea typeface="페이퍼로지 3 Light" pitchFamily="2" charset="-127"/>
                        <a:cs typeface="Pretendard SemiBold" panose="02000703000000020004" pitchFamily="2" charset="-127"/>
                      </a:endParaRPr>
                    </a:p>
                  </a:txBody>
                  <a:tcPr marL="4091" marR="4091" marT="4091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 </a:t>
                      </a:r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5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천만원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350193"/>
                  </a:ext>
                </a:extLst>
              </a:tr>
              <a:tr h="41254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 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- 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비급여 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특정유사암항암복합치료비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(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연간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1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회한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)</a:t>
                      </a:r>
                      <a:endParaRPr lang="en-US" altLang="ko-KR" sz="1400" b="0" i="0" u="none" strike="noStrike" dirty="0">
                        <a:solidFill>
                          <a:srgbClr val="FF7519"/>
                        </a:solidFill>
                        <a:effectLst/>
                        <a:latin typeface="페이퍼로지 3 Light" pitchFamily="2" charset="-127"/>
                        <a:ea typeface="페이퍼로지 3 Light" pitchFamily="2" charset="-127"/>
                        <a:cs typeface="Pretendard SemiBold" panose="02000703000000020004" pitchFamily="2" charset="-127"/>
                      </a:endParaRPr>
                    </a:p>
                  </a:txBody>
                  <a:tcPr marL="4091" marR="4091" marT="4091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 </a:t>
                      </a:r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5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천만원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792944"/>
                  </a:ext>
                </a:extLst>
              </a:tr>
            </a:tbl>
          </a:graphicData>
        </a:graphic>
      </p:graphicFrame>
      <p:graphicFrame>
        <p:nvGraphicFramePr>
          <p:cNvPr id="51" name="표 50">
            <a:extLst>
              <a:ext uri="{FF2B5EF4-FFF2-40B4-BE49-F238E27FC236}">
                <a16:creationId xmlns:a16="http://schemas.microsoft.com/office/drawing/2014/main" id="{20B9AE9E-7D01-4BF2-99C9-ED355D0DD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327040"/>
              </p:ext>
            </p:extLst>
          </p:nvPr>
        </p:nvGraphicFramePr>
        <p:xfrm>
          <a:off x="507167" y="6034800"/>
          <a:ext cx="6181603" cy="47848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12273">
                  <a:extLst>
                    <a:ext uri="{9D8B030D-6E8A-4147-A177-3AD203B41FA5}">
                      <a16:colId xmlns:a16="http://schemas.microsoft.com/office/drawing/2014/main" val="1221814412"/>
                    </a:ext>
                  </a:extLst>
                </a:gridCol>
                <a:gridCol w="1569330">
                  <a:extLst>
                    <a:ext uri="{9D8B030D-6E8A-4147-A177-3AD203B41FA5}">
                      <a16:colId xmlns:a16="http://schemas.microsoft.com/office/drawing/2014/main" val="1897367136"/>
                    </a:ext>
                  </a:extLst>
                </a:gridCol>
              </a:tblGrid>
              <a:tr h="47848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암 </a:t>
                      </a:r>
                      <a:r>
                        <a:rPr lang="ko-KR" altLang="en-US" sz="2200" b="0" i="0" u="none" strike="noStrike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삼</a:t>
                      </a:r>
                      <a:r>
                        <a:rPr lang="ko-KR" altLang="en-US" sz="2200" b="0" i="0" u="none" strike="noStrike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  <a:cs typeface="Calibri" panose="020F0502020204030204" pitchFamily="34" charset="0"/>
                        </a:rPr>
                        <a:t>∙</a:t>
                      </a:r>
                      <a:r>
                        <a:rPr lang="ko-KR" altLang="en-US" sz="2200" b="0" i="0" u="none" strike="noStrike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복</a:t>
                      </a:r>
                      <a:r>
                        <a:rPr lang="ko-KR" altLang="en-US" sz="2200" b="0" i="0" u="none" strike="noStrike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  <a:cs typeface="Calibri" panose="020F0502020204030204" pitchFamily="34" charset="0"/>
                        </a:rPr>
                        <a:t>∙</a:t>
                      </a:r>
                      <a:r>
                        <a:rPr lang="ko-KR" altLang="en-US" sz="2200" b="0" i="0" u="none" strike="noStrike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치</a:t>
                      </a:r>
                      <a:endParaRPr lang="ko-KR" altLang="en-US" sz="22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46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8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2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가입금액</a:t>
                      </a:r>
                      <a:endParaRPr lang="ko-KR" altLang="en-US" sz="22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46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873584"/>
                  </a:ext>
                </a:extLst>
              </a:tr>
            </a:tbl>
          </a:graphicData>
        </a:graphic>
      </p:graphicFrame>
      <p:sp>
        <p:nvSpPr>
          <p:cNvPr id="91" name="사각형: 둥근 모서리 90">
            <a:extLst>
              <a:ext uri="{FF2B5EF4-FFF2-40B4-BE49-F238E27FC236}">
                <a16:creationId xmlns:a16="http://schemas.microsoft.com/office/drawing/2014/main" id="{733F722C-CE62-42C3-A9F7-BE5764C9C7A0}"/>
              </a:ext>
            </a:extLst>
          </p:cNvPr>
          <p:cNvSpPr/>
          <p:nvPr/>
        </p:nvSpPr>
        <p:spPr>
          <a:xfrm>
            <a:off x="1667574" y="1390574"/>
            <a:ext cx="9626903" cy="1006993"/>
          </a:xfrm>
          <a:prstGeom prst="roundRect">
            <a:avLst>
              <a:gd name="adj" fmla="val 50000"/>
            </a:avLst>
          </a:prstGeom>
          <a:solidFill>
            <a:srgbClr val="FDD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6" name="Picture 8">
            <a:extLst>
              <a:ext uri="{FF2B5EF4-FFF2-40B4-BE49-F238E27FC236}">
                <a16:creationId xmlns:a16="http://schemas.microsoft.com/office/drawing/2014/main" id="{EFB6D1D4-C659-4CAE-87D1-6E0A7E32A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90" y="1661852"/>
            <a:ext cx="2141028" cy="937738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04040F02-0A59-4503-92E7-897D500A5443}"/>
              </a:ext>
            </a:extLst>
          </p:cNvPr>
          <p:cNvSpPr txBox="1"/>
          <p:nvPr/>
        </p:nvSpPr>
        <p:spPr>
          <a:xfrm>
            <a:off x="3767617" y="1625240"/>
            <a:ext cx="5842305" cy="6123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40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전연령</a:t>
            </a:r>
            <a:r>
              <a:rPr lang="en-US" altLang="ko-KR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!</a:t>
            </a:r>
            <a:r>
              <a:rPr lang="ko-KR" altLang="en-US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 월 </a:t>
            </a:r>
            <a:r>
              <a:rPr lang="en-US" altLang="ko-KR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2</a:t>
            </a:r>
            <a:r>
              <a:rPr lang="ko-KR" altLang="en-US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만원</a:t>
            </a:r>
            <a:r>
              <a:rPr lang="en-US" altLang="ko-KR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!</a:t>
            </a:r>
            <a:r>
              <a:rPr lang="ko-KR" altLang="en-US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 </a:t>
            </a:r>
            <a:r>
              <a:rPr lang="en-US" altLang="ko-KR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12</a:t>
            </a:r>
            <a:r>
              <a:rPr lang="ko-KR" altLang="en-US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억 보장</a:t>
            </a:r>
            <a:r>
              <a:rPr lang="en-US" altLang="ko-KR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!</a:t>
            </a:r>
            <a:endParaRPr lang="ko-KR" altLang="en-US" sz="4000" spc="-70" dirty="0">
              <a:ln>
                <a:solidFill>
                  <a:schemeClr val="accent1">
                    <a:alpha val="0"/>
                  </a:schemeClr>
                </a:solidFill>
              </a:ln>
              <a:latin typeface="페이퍼로지 6 SemiBold" pitchFamily="2" charset="-127"/>
              <a:ea typeface="페이퍼로지 6 SemiBold" pitchFamily="2" charset="-127"/>
              <a:cs typeface="Pretendard Bold" panose="02000803000000020004" pitchFamily="2" charset="-127"/>
            </a:endParaRPr>
          </a:p>
        </p:txBody>
      </p:sp>
      <p:graphicFrame>
        <p:nvGraphicFramePr>
          <p:cNvPr id="101" name="표 101">
            <a:extLst>
              <a:ext uri="{FF2B5EF4-FFF2-40B4-BE49-F238E27FC236}">
                <a16:creationId xmlns:a16="http://schemas.microsoft.com/office/drawing/2014/main" id="{3AC16308-EC36-47EB-A96A-6D35D3B62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549255"/>
              </p:ext>
            </p:extLst>
          </p:nvPr>
        </p:nvGraphicFramePr>
        <p:xfrm>
          <a:off x="7079900" y="6034800"/>
          <a:ext cx="5540853" cy="1410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6951">
                  <a:extLst>
                    <a:ext uri="{9D8B030D-6E8A-4147-A177-3AD203B41FA5}">
                      <a16:colId xmlns:a16="http://schemas.microsoft.com/office/drawing/2014/main" val="3602696027"/>
                    </a:ext>
                  </a:extLst>
                </a:gridCol>
                <a:gridCol w="1846951">
                  <a:extLst>
                    <a:ext uri="{9D8B030D-6E8A-4147-A177-3AD203B41FA5}">
                      <a16:colId xmlns:a16="http://schemas.microsoft.com/office/drawing/2014/main" val="1908864782"/>
                    </a:ext>
                  </a:extLst>
                </a:gridCol>
                <a:gridCol w="1846951">
                  <a:extLst>
                    <a:ext uri="{9D8B030D-6E8A-4147-A177-3AD203B41FA5}">
                      <a16:colId xmlns:a16="http://schemas.microsoft.com/office/drawing/2014/main" val="1915050347"/>
                    </a:ext>
                  </a:extLst>
                </a:gridCol>
              </a:tblGrid>
              <a:tr h="3850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40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50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60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624355"/>
                  </a:ext>
                </a:extLst>
              </a:tr>
              <a:tr h="9290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D6F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24</a:t>
                      </a:r>
                      <a:r>
                        <a:rPr lang="en-US" altLang="ko-KR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,453</a:t>
                      </a:r>
                      <a:r>
                        <a:rPr lang="ko-KR" altLang="en-US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D6F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22</a:t>
                      </a:r>
                      <a:r>
                        <a:rPr lang="en-US" altLang="ko-KR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,502</a:t>
                      </a:r>
                      <a:r>
                        <a:rPr lang="ko-KR" altLang="en-US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D6F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19</a:t>
                      </a:r>
                      <a:r>
                        <a:rPr lang="en-US" altLang="ko-KR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,737</a:t>
                      </a:r>
                      <a:r>
                        <a:rPr lang="ko-KR" altLang="en-US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33549"/>
                  </a:ext>
                </a:extLst>
              </a:tr>
            </a:tbl>
          </a:graphicData>
        </a:graphic>
      </p:graphicFrame>
      <p:cxnSp>
        <p:nvCxnSpPr>
          <p:cNvPr id="104" name="직선 연결선 103">
            <a:extLst>
              <a:ext uri="{FF2B5EF4-FFF2-40B4-BE49-F238E27FC236}">
                <a16:creationId xmlns:a16="http://schemas.microsoft.com/office/drawing/2014/main" id="{611121D4-4E7D-42C3-B6A1-809ADE5E6FF6}"/>
              </a:ext>
            </a:extLst>
          </p:cNvPr>
          <p:cNvCxnSpPr>
            <a:cxnSpLocks/>
          </p:cNvCxnSpPr>
          <p:nvPr/>
        </p:nvCxnSpPr>
        <p:spPr>
          <a:xfrm>
            <a:off x="984887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C6008B1F-7D77-4B3C-A17A-225A18AF6391}"/>
              </a:ext>
            </a:extLst>
          </p:cNvPr>
          <p:cNvSpPr txBox="1"/>
          <p:nvPr/>
        </p:nvSpPr>
        <p:spPr>
          <a:xfrm>
            <a:off x="42579" y="444369"/>
            <a:ext cx="906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플랜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pic>
        <p:nvPicPr>
          <p:cNvPr id="106" name="Picture 15">
            <a:extLst>
              <a:ext uri="{FF2B5EF4-FFF2-40B4-BE49-F238E27FC236}">
                <a16:creationId xmlns:a16="http://schemas.microsoft.com/office/drawing/2014/main" id="{FF5726C2-9613-435E-A313-37BA72270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513" y="2742731"/>
            <a:ext cx="3014320" cy="28299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E4F363F8-5B18-4369-9D21-93B666B43F66}"/>
              </a:ext>
            </a:extLst>
          </p:cNvPr>
          <p:cNvSpPr txBox="1"/>
          <p:nvPr/>
        </p:nvSpPr>
        <p:spPr>
          <a:xfrm>
            <a:off x="782146" y="3603692"/>
            <a:ext cx="33351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dirty="0" err="1">
                <a:latin typeface="페이퍼로지 5 Medium" pitchFamily="2" charset="-127"/>
                <a:ea typeface="페이퍼로지 5 Medium" pitchFamily="2" charset="-127"/>
              </a:rPr>
              <a:t>암</a:t>
            </a:r>
            <a:r>
              <a:rPr lang="ko-KR" altLang="en-US" sz="4000" dirty="0" err="1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∙복∙치</a:t>
            </a:r>
            <a:endParaRPr lang="en-US" altLang="ko-KR" sz="40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6D226D9-28A9-429C-8EB5-0480AACFD906}"/>
              </a:ext>
            </a:extLst>
          </p:cNvPr>
          <p:cNvSpPr txBox="1"/>
          <p:nvPr/>
        </p:nvSpPr>
        <p:spPr>
          <a:xfrm>
            <a:off x="732411" y="4204259"/>
            <a:ext cx="33351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latin typeface="페이퍼로지 5 Medium" pitchFamily="2" charset="-127"/>
                <a:ea typeface="페이퍼로지 5 Medium" pitchFamily="2" charset="-127"/>
              </a:rPr>
              <a:t>5</a:t>
            </a:r>
            <a:r>
              <a:rPr lang="ko-KR" altLang="en-US" sz="48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  <a:endParaRPr lang="en-US" altLang="ko-KR" sz="48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pic>
        <p:nvPicPr>
          <p:cNvPr id="107" name="Picture 15">
            <a:extLst>
              <a:ext uri="{FF2B5EF4-FFF2-40B4-BE49-F238E27FC236}">
                <a16:creationId xmlns:a16="http://schemas.microsoft.com/office/drawing/2014/main" id="{1E8EB5E9-465E-4EFF-A3C2-5BBD4DEED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461" y="2742731"/>
            <a:ext cx="3014320" cy="282998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03109A59-5E3D-492F-AC4C-FFC47919C9A8}"/>
              </a:ext>
            </a:extLst>
          </p:cNvPr>
          <p:cNvSpPr txBox="1"/>
          <p:nvPr/>
        </p:nvSpPr>
        <p:spPr>
          <a:xfrm>
            <a:off x="4792874" y="3603692"/>
            <a:ext cx="33351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dirty="0" err="1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비∙복∙치</a:t>
            </a:r>
            <a:endParaRPr lang="en-US" altLang="ko-KR" sz="40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B7836C2A-1E8E-4445-8063-0D261721E4A9}"/>
              </a:ext>
            </a:extLst>
          </p:cNvPr>
          <p:cNvSpPr txBox="1"/>
          <p:nvPr/>
        </p:nvSpPr>
        <p:spPr>
          <a:xfrm>
            <a:off x="4743139" y="4204259"/>
            <a:ext cx="33351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latin typeface="페이퍼로지 5 Medium" pitchFamily="2" charset="-127"/>
                <a:ea typeface="페이퍼로지 5 Medium" pitchFamily="2" charset="-127"/>
              </a:rPr>
              <a:t>2</a:t>
            </a:r>
            <a:r>
              <a:rPr lang="ko-KR" altLang="en-US" sz="48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  <a:endParaRPr lang="en-US" altLang="ko-KR" sz="48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pic>
        <p:nvPicPr>
          <p:cNvPr id="113" name="Picture 15">
            <a:extLst>
              <a:ext uri="{FF2B5EF4-FFF2-40B4-BE49-F238E27FC236}">
                <a16:creationId xmlns:a16="http://schemas.microsoft.com/office/drawing/2014/main" id="{EC0D6EEB-293C-4A82-9C49-62CBEE48B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5822" y="2742731"/>
            <a:ext cx="3014320" cy="282998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4BFD8F4C-A9C9-4FA8-B79C-C69CE8724B4D}"/>
              </a:ext>
            </a:extLst>
          </p:cNvPr>
          <p:cNvSpPr txBox="1"/>
          <p:nvPr/>
        </p:nvSpPr>
        <p:spPr>
          <a:xfrm>
            <a:off x="8540455" y="3603692"/>
            <a:ext cx="33351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dirty="0" err="1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암치단비</a:t>
            </a:r>
            <a:endParaRPr lang="en-US" altLang="ko-KR" sz="40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F8964E1-E6A6-4F87-B86F-C2E879650102}"/>
              </a:ext>
            </a:extLst>
          </p:cNvPr>
          <p:cNvSpPr txBox="1"/>
          <p:nvPr/>
        </p:nvSpPr>
        <p:spPr>
          <a:xfrm>
            <a:off x="8490720" y="4204259"/>
            <a:ext cx="33351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latin typeface="페이퍼로지 5 Medium" pitchFamily="2" charset="-127"/>
                <a:ea typeface="페이퍼로지 5 Medium" pitchFamily="2" charset="-127"/>
              </a:rPr>
              <a:t>5</a:t>
            </a:r>
            <a:r>
              <a:rPr lang="ko-KR" altLang="en-US" sz="48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  <a:endParaRPr lang="en-US" altLang="ko-KR" sz="48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81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8589D27-07B4-6178-935E-93BBA00AA0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517200"/>
              </p:ext>
            </p:extLst>
          </p:nvPr>
        </p:nvGraphicFramePr>
        <p:xfrm>
          <a:off x="233844" y="8240211"/>
          <a:ext cx="6084360" cy="1091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1090">
                  <a:extLst>
                    <a:ext uri="{9D8B030D-6E8A-4147-A177-3AD203B41FA5}">
                      <a16:colId xmlns:a16="http://schemas.microsoft.com/office/drawing/2014/main" val="305267125"/>
                    </a:ext>
                  </a:extLst>
                </a:gridCol>
                <a:gridCol w="1521090">
                  <a:extLst>
                    <a:ext uri="{9D8B030D-6E8A-4147-A177-3AD203B41FA5}">
                      <a16:colId xmlns:a16="http://schemas.microsoft.com/office/drawing/2014/main" val="2273398684"/>
                    </a:ext>
                  </a:extLst>
                </a:gridCol>
                <a:gridCol w="1521090">
                  <a:extLst>
                    <a:ext uri="{9D8B030D-6E8A-4147-A177-3AD203B41FA5}">
                      <a16:colId xmlns:a16="http://schemas.microsoft.com/office/drawing/2014/main" val="3969021095"/>
                    </a:ext>
                  </a:extLst>
                </a:gridCol>
                <a:gridCol w="1521090">
                  <a:extLst>
                    <a:ext uri="{9D8B030D-6E8A-4147-A177-3AD203B41FA5}">
                      <a16:colId xmlns:a16="http://schemas.microsoft.com/office/drawing/2014/main" val="2342332593"/>
                    </a:ext>
                  </a:extLst>
                </a:gridCol>
              </a:tblGrid>
              <a:tr h="5170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40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marL="130048" marR="130048" marT="65024" marB="65024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45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marL="130048" marR="130048" marT="65024" marB="65024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50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marL="130048" marR="130048" marT="65024" marB="65024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55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marL="130048" marR="130048" marT="65024" marB="65024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549882"/>
                  </a:ext>
                </a:extLst>
              </a:tr>
              <a:tr h="57490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18,359</a:t>
                      </a:r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marL="130048" marR="130048" marT="65024" marB="65024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18,275</a:t>
                      </a:r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marL="130048" marR="130048" marT="65024" marB="65024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17,159</a:t>
                      </a:r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marL="130048" marR="130048" marT="65024" marB="65024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16,371</a:t>
                      </a:r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marL="130048" marR="130048" marT="65024" marB="65024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683385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CB7E333-B7E1-A1F0-EC33-DCFECAFFE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8995"/>
            <a:ext cx="13004800" cy="16784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920983-3005-BD8D-8D6E-4F7F3C45DA9E}"/>
              </a:ext>
            </a:extLst>
          </p:cNvPr>
          <p:cNvSpPr txBox="1"/>
          <p:nvPr/>
        </p:nvSpPr>
        <p:spPr>
          <a:xfrm>
            <a:off x="1598505" y="1405827"/>
            <a:ext cx="98077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dirty="0" err="1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전연령</a:t>
            </a:r>
            <a:r>
              <a:rPr lang="ko-KR" altLang="en-US" sz="4000" dirty="0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 </a:t>
            </a:r>
            <a:r>
              <a:rPr lang="en-US" altLang="ko-KR" sz="4000" dirty="0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1</a:t>
            </a:r>
            <a:r>
              <a:rPr lang="ko-KR" altLang="en-US" sz="4000" dirty="0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만원</a:t>
            </a:r>
            <a:r>
              <a:rPr lang="en-US" altLang="ko-KR" sz="4000" dirty="0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!</a:t>
            </a:r>
          </a:p>
          <a:p>
            <a:pPr algn="ctr"/>
            <a:r>
              <a:rPr lang="ko-KR" altLang="en-US" sz="4000" dirty="0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비급여</a:t>
            </a:r>
            <a:r>
              <a:rPr lang="ko-KR" altLang="en-US" sz="4000" dirty="0">
                <a:latin typeface="페이퍼로지 7 Bold" pitchFamily="2" charset="-127"/>
                <a:ea typeface="페이퍼로지 7 Bold" pitchFamily="2" charset="-127"/>
              </a:rPr>
              <a:t> </a:t>
            </a:r>
            <a:r>
              <a:rPr lang="ko-KR" altLang="en-US" sz="2000" dirty="0">
                <a:latin typeface="페이퍼로지 7 Bold" pitchFamily="2" charset="-127"/>
                <a:ea typeface="페이퍼로지 7 Bold" pitchFamily="2" charset="-127"/>
              </a:rPr>
              <a:t>최대</a:t>
            </a:r>
            <a:r>
              <a:rPr lang="en-US" altLang="ko-KR" sz="4000" dirty="0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1</a:t>
            </a:r>
            <a:r>
              <a:rPr lang="ko-KR" altLang="en-US" sz="4000" dirty="0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억 </a:t>
            </a:r>
            <a:r>
              <a:rPr lang="en-US" altLang="ko-KR" sz="4000" dirty="0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7,500</a:t>
            </a:r>
            <a:r>
              <a:rPr lang="ko-KR" altLang="en-US" sz="4000" dirty="0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만원 </a:t>
            </a:r>
            <a:r>
              <a:rPr lang="ko-KR" altLang="en-US" sz="4000" dirty="0">
                <a:latin typeface="페이퍼로지 7 Bold" pitchFamily="2" charset="-127"/>
                <a:ea typeface="페이퍼로지 7 Bold" pitchFamily="2" charset="-127"/>
              </a:rPr>
              <a:t>보장</a:t>
            </a:r>
            <a:r>
              <a:rPr lang="en-US" altLang="ko-KR" sz="4000" dirty="0">
                <a:latin typeface="페이퍼로지 7 Bold" pitchFamily="2" charset="-127"/>
                <a:ea typeface="페이퍼로지 7 Bold" pitchFamily="2" charset="-127"/>
              </a:rPr>
              <a:t>!</a:t>
            </a:r>
            <a:endParaRPr lang="ko-KR" altLang="en-US" sz="4000" dirty="0"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3AB3E1D5-A33A-6A9E-7EB1-60A1BF0E9486}"/>
              </a:ext>
            </a:extLst>
          </p:cNvPr>
          <p:cNvSpPr/>
          <p:nvPr/>
        </p:nvSpPr>
        <p:spPr>
          <a:xfrm>
            <a:off x="7181575" y="3047928"/>
            <a:ext cx="5367088" cy="14709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60" dirty="0"/>
          </a:p>
        </p:txBody>
      </p: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7919A015-0711-4FFE-A8F9-3BDA70C0256A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CF0C6E0-CE88-4F7C-A5F8-DBFD4A143BA3}"/>
              </a:ext>
            </a:extLst>
          </p:cNvPr>
          <p:cNvSpPr txBox="1"/>
          <p:nvPr/>
        </p:nvSpPr>
        <p:spPr>
          <a:xfrm>
            <a:off x="100081" y="471666"/>
            <a:ext cx="6583854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[ 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Hot 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이슈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] 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지금은 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비급여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전성시대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!</a:t>
            </a:r>
            <a:endParaRPr lang="ko-KR" altLang="en-US" sz="3600" spc="-70" dirty="0">
              <a:ln>
                <a:solidFill>
                  <a:schemeClr val="accent1">
                    <a:alpha val="0"/>
                  </a:schemeClr>
                </a:solidFill>
              </a:ln>
              <a:latin typeface="페이퍼로지 7 Bold" pitchFamily="2" charset="-127"/>
              <a:ea typeface="페이퍼로지 7 Bold" pitchFamily="2" charset="-127"/>
              <a:cs typeface="Pretendard Bold" panose="02000803000000020004" pitchFamily="2" charset="-127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0FC2200B-A1BE-45ED-A2D5-9836262568E0}"/>
              </a:ext>
            </a:extLst>
          </p:cNvPr>
          <p:cNvCxnSpPr>
            <a:cxnSpLocks/>
          </p:cNvCxnSpPr>
          <p:nvPr/>
        </p:nvCxnSpPr>
        <p:spPr>
          <a:xfrm>
            <a:off x="233844" y="8225783"/>
            <a:ext cx="6084362" cy="0"/>
          </a:xfrm>
          <a:prstGeom prst="line">
            <a:avLst/>
          </a:prstGeom>
          <a:ln w="25400">
            <a:solidFill>
              <a:srgbClr val="766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6BC06D6B-4D2E-4739-95FC-C6998FD1B023}"/>
              </a:ext>
            </a:extLst>
          </p:cNvPr>
          <p:cNvCxnSpPr>
            <a:cxnSpLocks/>
          </p:cNvCxnSpPr>
          <p:nvPr/>
        </p:nvCxnSpPr>
        <p:spPr>
          <a:xfrm>
            <a:off x="246544" y="9340457"/>
            <a:ext cx="6084362" cy="0"/>
          </a:xfrm>
          <a:prstGeom prst="line">
            <a:avLst/>
          </a:prstGeom>
          <a:ln w="25400">
            <a:solidFill>
              <a:srgbClr val="766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7EFF7C39-F23C-4CBB-B804-74588D3D2326}"/>
              </a:ext>
            </a:extLst>
          </p:cNvPr>
          <p:cNvSpPr txBox="1"/>
          <p:nvPr/>
        </p:nvSpPr>
        <p:spPr>
          <a:xfrm>
            <a:off x="8001643" y="3629539"/>
            <a:ext cx="38289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</a:rPr>
              <a:t>맞춤형 </a:t>
            </a:r>
            <a:r>
              <a:rPr lang="en-US" altLang="ko-KR" sz="2000" dirty="0" err="1">
                <a:latin typeface="페이퍼로지 5 Medium" pitchFamily="2" charset="-127"/>
                <a:ea typeface="페이퍼로지 5 Medium" pitchFamily="2" charset="-127"/>
              </a:rPr>
              <a:t>Mrna</a:t>
            </a:r>
            <a:r>
              <a:rPr lang="en-US" altLang="ko-KR" sz="2000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2000" dirty="0" err="1">
                <a:latin typeface="페이퍼로지 5 Medium" pitchFamily="2" charset="-127"/>
                <a:ea typeface="페이퍼로지 5 Medium" pitchFamily="2" charset="-127"/>
              </a:rPr>
              <a:t>암치료</a:t>
            </a:r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</a:rPr>
              <a:t> 제 </a:t>
            </a:r>
            <a:r>
              <a:rPr lang="en-US" altLang="ko-KR" sz="2000" dirty="0">
                <a:latin typeface="페이퍼로지 5 Medium" pitchFamily="2" charset="-127"/>
                <a:ea typeface="페이퍼로지 5 Medium" pitchFamily="2" charset="-127"/>
              </a:rPr>
              <a:t>3</a:t>
            </a:r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</a:rPr>
              <a:t>상 성공</a:t>
            </a:r>
            <a:r>
              <a:rPr lang="en-US" altLang="ko-KR" sz="2000" dirty="0">
                <a:latin typeface="페이퍼로지 5 Medium" pitchFamily="2" charset="-127"/>
                <a:ea typeface="페이퍼로지 5 Medium" pitchFamily="2" charset="-127"/>
              </a:rPr>
              <a:t>… </a:t>
            </a:r>
          </a:p>
          <a:p>
            <a:pPr algn="ctr"/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</a:rPr>
              <a:t>항암제 새 지평</a:t>
            </a:r>
            <a:r>
              <a:rPr lang="en-US" altLang="ko-KR" sz="2000" dirty="0">
                <a:latin typeface="페이퍼로지 5 Medium" pitchFamily="2" charset="-127"/>
                <a:ea typeface="페이퍼로지 5 Medium" pitchFamily="2" charset="-127"/>
              </a:rPr>
              <a:t>...</a:t>
            </a:r>
          </a:p>
          <a:p>
            <a:pPr algn="ctr"/>
            <a:endParaRPr lang="en-US" altLang="ko-KR" sz="20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5EA8114-A500-4638-B7E7-CCB41A8CD831}"/>
              </a:ext>
            </a:extLst>
          </p:cNvPr>
          <p:cNvSpPr txBox="1"/>
          <p:nvPr/>
        </p:nvSpPr>
        <p:spPr>
          <a:xfrm>
            <a:off x="6589610" y="3168124"/>
            <a:ext cx="67213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정밀 면역치료의 새로운 패러다임 </a:t>
            </a:r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‘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모더나</a:t>
            </a:r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’</a:t>
            </a: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CA0D848D-27D3-46FA-B4B8-9DCDE8C3C513}"/>
              </a:ext>
            </a:extLst>
          </p:cNvPr>
          <p:cNvGrpSpPr/>
          <p:nvPr/>
        </p:nvGrpSpPr>
        <p:grpSpPr>
          <a:xfrm rot="21110595">
            <a:off x="11154062" y="773294"/>
            <a:ext cx="1078366" cy="878844"/>
            <a:chOff x="10171048" y="-1935690"/>
            <a:chExt cx="1261247" cy="1027888"/>
          </a:xfrm>
        </p:grpSpPr>
        <p:pic>
          <p:nvPicPr>
            <p:cNvPr id="66" name="그림 65">
              <a:extLst>
                <a:ext uri="{FF2B5EF4-FFF2-40B4-BE49-F238E27FC236}">
                  <a16:creationId xmlns:a16="http://schemas.microsoft.com/office/drawing/2014/main" id="{0EE49E2F-3C40-41AE-9330-C2F83A840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10171048" y="-1935690"/>
              <a:ext cx="1261247" cy="1027888"/>
            </a:xfrm>
            <a:prstGeom prst="rect">
              <a:avLst/>
            </a:prstGeom>
          </p:spPr>
        </p:pic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CE81364-7AAA-4567-9ED2-DB53D5A0069B}"/>
                </a:ext>
              </a:extLst>
            </p:cNvPr>
            <p:cNvSpPr txBox="1"/>
            <p:nvPr/>
          </p:nvSpPr>
          <p:spPr>
            <a:xfrm>
              <a:off x="10332647" y="-1806888"/>
              <a:ext cx="851560" cy="6839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비급여</a:t>
              </a:r>
              <a:endPara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A0C6FF32-5CC8-4CBA-91BE-B22ACBB80832}"/>
              </a:ext>
            </a:extLst>
          </p:cNvPr>
          <p:cNvSpPr/>
          <p:nvPr/>
        </p:nvSpPr>
        <p:spPr>
          <a:xfrm>
            <a:off x="7181575" y="4789473"/>
            <a:ext cx="2590018" cy="12982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rgbClr val="5F3F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  </a:t>
            </a:r>
          </a:p>
        </p:txBody>
      </p:sp>
      <p:sp>
        <p:nvSpPr>
          <p:cNvPr id="94" name="사각형: 둥근 모서리 93">
            <a:extLst>
              <a:ext uri="{FF2B5EF4-FFF2-40B4-BE49-F238E27FC236}">
                <a16:creationId xmlns:a16="http://schemas.microsoft.com/office/drawing/2014/main" id="{C9B29E94-2ACF-4D8C-B418-69DDAA6473CC}"/>
              </a:ext>
            </a:extLst>
          </p:cNvPr>
          <p:cNvSpPr/>
          <p:nvPr/>
        </p:nvSpPr>
        <p:spPr>
          <a:xfrm>
            <a:off x="9958645" y="4789473"/>
            <a:ext cx="2590018" cy="12982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rgbClr val="5F3F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95" name="사각형: 둥근 모서리 94">
            <a:extLst>
              <a:ext uri="{FF2B5EF4-FFF2-40B4-BE49-F238E27FC236}">
                <a16:creationId xmlns:a16="http://schemas.microsoft.com/office/drawing/2014/main" id="{14CBF777-576F-4F5C-8412-9E9EF6C961D7}"/>
              </a:ext>
            </a:extLst>
          </p:cNvPr>
          <p:cNvSpPr/>
          <p:nvPr/>
        </p:nvSpPr>
        <p:spPr>
          <a:xfrm>
            <a:off x="7181575" y="6493815"/>
            <a:ext cx="2590018" cy="12982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rgbClr val="5F3F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99" name="사각형: 둥근 모서리 98">
            <a:extLst>
              <a:ext uri="{FF2B5EF4-FFF2-40B4-BE49-F238E27FC236}">
                <a16:creationId xmlns:a16="http://schemas.microsoft.com/office/drawing/2014/main" id="{117D3C88-BBC2-479E-B8AD-40FC3F795EC6}"/>
              </a:ext>
            </a:extLst>
          </p:cNvPr>
          <p:cNvSpPr/>
          <p:nvPr/>
        </p:nvSpPr>
        <p:spPr>
          <a:xfrm>
            <a:off x="7181575" y="8093677"/>
            <a:ext cx="2590018" cy="12982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rgbClr val="5F3F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0" name="사각형: 둥근 모서리 99">
            <a:extLst>
              <a:ext uri="{FF2B5EF4-FFF2-40B4-BE49-F238E27FC236}">
                <a16:creationId xmlns:a16="http://schemas.microsoft.com/office/drawing/2014/main" id="{9C9F4336-C7FA-4E88-B183-AE30AA45955F}"/>
              </a:ext>
            </a:extLst>
          </p:cNvPr>
          <p:cNvSpPr/>
          <p:nvPr/>
        </p:nvSpPr>
        <p:spPr>
          <a:xfrm>
            <a:off x="9958645" y="8093677"/>
            <a:ext cx="2590018" cy="12982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rgbClr val="5F3F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4" name="이등변 삼각형 23">
            <a:extLst>
              <a:ext uri="{FF2B5EF4-FFF2-40B4-BE49-F238E27FC236}">
                <a16:creationId xmlns:a16="http://schemas.microsoft.com/office/drawing/2014/main" id="{F543CC00-A69B-4383-9FA7-6FBEA55F4D7C}"/>
              </a:ext>
            </a:extLst>
          </p:cNvPr>
          <p:cNvSpPr/>
          <p:nvPr/>
        </p:nvSpPr>
        <p:spPr>
          <a:xfrm rot="5400000">
            <a:off x="6102345" y="5321857"/>
            <a:ext cx="689310" cy="393087"/>
          </a:xfrm>
          <a:prstGeom prst="triangle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타원 104">
            <a:extLst>
              <a:ext uri="{FF2B5EF4-FFF2-40B4-BE49-F238E27FC236}">
                <a16:creationId xmlns:a16="http://schemas.microsoft.com/office/drawing/2014/main" id="{D8D7E9AE-54BD-4FF7-8B66-6263DB1CBCB0}"/>
              </a:ext>
            </a:extLst>
          </p:cNvPr>
          <p:cNvSpPr/>
          <p:nvPr/>
        </p:nvSpPr>
        <p:spPr>
          <a:xfrm>
            <a:off x="7224161" y="4838977"/>
            <a:ext cx="309904" cy="307321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1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FFF7EF-8DE6-4972-A1A3-B0AAEFD4CD6A}"/>
              </a:ext>
            </a:extLst>
          </p:cNvPr>
          <p:cNvSpPr txBox="1"/>
          <p:nvPr/>
        </p:nvSpPr>
        <p:spPr>
          <a:xfrm>
            <a:off x="7603644" y="4939914"/>
            <a:ext cx="198002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면역</a:t>
            </a:r>
            <a:r>
              <a:rPr lang="en-US" altLang="ko-KR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&amp;</a:t>
            </a:r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양성자 </a:t>
            </a:r>
            <a:endParaRPr lang="en-US" altLang="ko-KR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778653A-06F1-438C-9D16-7B0078E34A50}"/>
              </a:ext>
            </a:extLst>
          </p:cNvPr>
          <p:cNvSpPr txBox="1"/>
          <p:nvPr/>
        </p:nvSpPr>
        <p:spPr>
          <a:xfrm>
            <a:off x="5139471" y="5383805"/>
            <a:ext cx="6654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1</a:t>
            </a:r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억 </a:t>
            </a:r>
            <a:r>
              <a:rPr lang="en-US" altLang="ko-KR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5</a:t>
            </a:r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천만원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FD5B2DAD-8530-43FE-9F85-2ACBE6B133AB}"/>
              </a:ext>
            </a:extLst>
          </p:cNvPr>
          <p:cNvSpPr txBox="1"/>
          <p:nvPr/>
        </p:nvSpPr>
        <p:spPr>
          <a:xfrm>
            <a:off x="10309624" y="4939914"/>
            <a:ext cx="198002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표적</a:t>
            </a:r>
            <a:r>
              <a:rPr lang="en-US" altLang="ko-KR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&amp;</a:t>
            </a:r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양성자 </a:t>
            </a:r>
            <a:endParaRPr lang="en-US" altLang="ko-KR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9A111E98-30FA-41B8-9E68-156975F084CD}"/>
              </a:ext>
            </a:extLst>
          </p:cNvPr>
          <p:cNvSpPr txBox="1"/>
          <p:nvPr/>
        </p:nvSpPr>
        <p:spPr>
          <a:xfrm>
            <a:off x="7909380" y="5383805"/>
            <a:ext cx="6654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1</a:t>
            </a:r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억 </a:t>
            </a:r>
            <a:r>
              <a:rPr lang="en-US" altLang="ko-KR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3</a:t>
            </a:r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천만원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0DA799B-8D9E-431A-A03F-F2E6898B7F16}"/>
              </a:ext>
            </a:extLst>
          </p:cNvPr>
          <p:cNvSpPr txBox="1"/>
          <p:nvPr/>
        </p:nvSpPr>
        <p:spPr>
          <a:xfrm>
            <a:off x="7853633" y="6666079"/>
            <a:ext cx="13580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600" dirty="0" err="1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표적항암</a:t>
            </a:r>
            <a:endParaRPr lang="en-US" altLang="ko-KR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29B04C0-1D0B-472D-ADD2-E4E3B9CA0EE7}"/>
              </a:ext>
            </a:extLst>
          </p:cNvPr>
          <p:cNvSpPr txBox="1"/>
          <p:nvPr/>
        </p:nvSpPr>
        <p:spPr>
          <a:xfrm>
            <a:off x="5175840" y="7087853"/>
            <a:ext cx="6654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5</a:t>
            </a:r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천만원</a:t>
            </a:r>
          </a:p>
        </p:txBody>
      </p:sp>
      <p:sp>
        <p:nvSpPr>
          <p:cNvPr id="117" name="사각형: 둥근 모서리 116">
            <a:extLst>
              <a:ext uri="{FF2B5EF4-FFF2-40B4-BE49-F238E27FC236}">
                <a16:creationId xmlns:a16="http://schemas.microsoft.com/office/drawing/2014/main" id="{6EF25018-09F1-462A-BC66-ED2F0A782B93}"/>
              </a:ext>
            </a:extLst>
          </p:cNvPr>
          <p:cNvSpPr/>
          <p:nvPr/>
        </p:nvSpPr>
        <p:spPr>
          <a:xfrm>
            <a:off x="9958645" y="6493815"/>
            <a:ext cx="2590018" cy="12982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rgbClr val="5F3F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CB54E9AC-6AC1-45C5-A0CC-5E00723ABA5D}"/>
              </a:ext>
            </a:extLst>
          </p:cNvPr>
          <p:cNvSpPr txBox="1"/>
          <p:nvPr/>
        </p:nvSpPr>
        <p:spPr>
          <a:xfrm>
            <a:off x="10344557" y="6666079"/>
            <a:ext cx="19447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양성자방사선</a:t>
            </a:r>
            <a:endParaRPr lang="en-US" altLang="ko-KR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538AD7CC-DF66-4478-8650-A6410ED3D7BB}"/>
              </a:ext>
            </a:extLst>
          </p:cNvPr>
          <p:cNvSpPr txBox="1"/>
          <p:nvPr/>
        </p:nvSpPr>
        <p:spPr>
          <a:xfrm>
            <a:off x="7952910" y="7087853"/>
            <a:ext cx="6654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7</a:t>
            </a:r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천만원</a:t>
            </a:r>
          </a:p>
        </p:txBody>
      </p:sp>
      <p:sp>
        <p:nvSpPr>
          <p:cNvPr id="121" name="타원 120">
            <a:extLst>
              <a:ext uri="{FF2B5EF4-FFF2-40B4-BE49-F238E27FC236}">
                <a16:creationId xmlns:a16="http://schemas.microsoft.com/office/drawing/2014/main" id="{AD41B780-EBAA-4419-B520-188C3B6C4548}"/>
              </a:ext>
            </a:extLst>
          </p:cNvPr>
          <p:cNvSpPr/>
          <p:nvPr/>
        </p:nvSpPr>
        <p:spPr>
          <a:xfrm>
            <a:off x="7224161" y="6547799"/>
            <a:ext cx="309904" cy="307321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3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5" name="타원 124">
            <a:extLst>
              <a:ext uri="{FF2B5EF4-FFF2-40B4-BE49-F238E27FC236}">
                <a16:creationId xmlns:a16="http://schemas.microsoft.com/office/drawing/2014/main" id="{5D5B820B-783B-4023-8956-429FB56CD630}"/>
              </a:ext>
            </a:extLst>
          </p:cNvPr>
          <p:cNvSpPr/>
          <p:nvPr/>
        </p:nvSpPr>
        <p:spPr>
          <a:xfrm>
            <a:off x="10020208" y="4838977"/>
            <a:ext cx="309904" cy="307321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2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6" name="타원 125">
            <a:extLst>
              <a:ext uri="{FF2B5EF4-FFF2-40B4-BE49-F238E27FC236}">
                <a16:creationId xmlns:a16="http://schemas.microsoft.com/office/drawing/2014/main" id="{C347F25C-4A2A-4D2A-857B-62DE04BC26E7}"/>
              </a:ext>
            </a:extLst>
          </p:cNvPr>
          <p:cNvSpPr/>
          <p:nvPr/>
        </p:nvSpPr>
        <p:spPr>
          <a:xfrm>
            <a:off x="10020208" y="6547799"/>
            <a:ext cx="309904" cy="307321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4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7" name="타원 126">
            <a:extLst>
              <a:ext uri="{FF2B5EF4-FFF2-40B4-BE49-F238E27FC236}">
                <a16:creationId xmlns:a16="http://schemas.microsoft.com/office/drawing/2014/main" id="{5D48565B-0A4E-421F-8E37-605F20756327}"/>
              </a:ext>
            </a:extLst>
          </p:cNvPr>
          <p:cNvSpPr/>
          <p:nvPr/>
        </p:nvSpPr>
        <p:spPr>
          <a:xfrm>
            <a:off x="7224161" y="8142256"/>
            <a:ext cx="309904" cy="307321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5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8" name="타원 127">
            <a:extLst>
              <a:ext uri="{FF2B5EF4-FFF2-40B4-BE49-F238E27FC236}">
                <a16:creationId xmlns:a16="http://schemas.microsoft.com/office/drawing/2014/main" id="{AAE867F3-B462-4F80-A720-F9063C6C20D5}"/>
              </a:ext>
            </a:extLst>
          </p:cNvPr>
          <p:cNvSpPr/>
          <p:nvPr/>
        </p:nvSpPr>
        <p:spPr>
          <a:xfrm>
            <a:off x="10020208" y="8142256"/>
            <a:ext cx="309904" cy="307321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6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37CDB8A-B088-4769-8F42-7A658498EF5D}"/>
              </a:ext>
            </a:extLst>
          </p:cNvPr>
          <p:cNvSpPr txBox="1"/>
          <p:nvPr/>
        </p:nvSpPr>
        <p:spPr>
          <a:xfrm>
            <a:off x="10240580" y="8303634"/>
            <a:ext cx="223811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다빈치로봇수술</a:t>
            </a:r>
            <a:endParaRPr lang="en-US" altLang="ko-KR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7C27E19-EF18-4F31-A3CB-72AD27A3DDF9}"/>
              </a:ext>
            </a:extLst>
          </p:cNvPr>
          <p:cNvSpPr txBox="1"/>
          <p:nvPr/>
        </p:nvSpPr>
        <p:spPr>
          <a:xfrm>
            <a:off x="7952910" y="8725408"/>
            <a:ext cx="6654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3</a:t>
            </a:r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천만원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7894D574-1DAB-4872-9EC2-795D30D8039A}"/>
              </a:ext>
            </a:extLst>
          </p:cNvPr>
          <p:cNvSpPr txBox="1"/>
          <p:nvPr/>
        </p:nvSpPr>
        <p:spPr>
          <a:xfrm>
            <a:off x="-51755" y="7519942"/>
            <a:ext cx="713980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∙복∙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 </a:t>
            </a:r>
            <a:r>
              <a:rPr lang="ko-KR" altLang="en-US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비급여</a:t>
            </a:r>
            <a:r>
              <a:rPr lang="en-US" altLang="ko-KR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7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전액본인부담급여포함</a:t>
            </a:r>
            <a:r>
              <a:rPr lang="en-US" altLang="ko-KR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암</a:t>
            </a:r>
            <a:r>
              <a:rPr lang="en-US" altLang="ko-KR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7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특정유사암포함</a:t>
            </a:r>
            <a:r>
              <a:rPr lang="en-US" altLang="ko-KR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복합치료생활비</a:t>
            </a:r>
            <a:r>
              <a:rPr lang="en-US" altLang="ko-KR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종합병원</a:t>
            </a:r>
            <a:r>
              <a:rPr lang="en-US" altLang="ko-KR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 </a:t>
            </a:r>
            <a:r>
              <a:rPr lang="ko-KR" altLang="en-US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연간 </a:t>
            </a:r>
            <a:r>
              <a:rPr lang="en-US" altLang="ko-KR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회한</a:t>
            </a:r>
            <a:r>
              <a:rPr lang="en-US" altLang="ko-KR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 1</a:t>
            </a:r>
            <a:r>
              <a:rPr lang="ko-KR" altLang="en-US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천만원</a:t>
            </a:r>
            <a:r>
              <a:rPr lang="en-US" altLang="ko-KR" sz="7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2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회및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3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회이상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천만원 설계기준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/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수술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항암약물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항암방사선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</a:p>
          <a:p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암 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치단비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 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암진단및치료비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진단비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100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만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비급여항암복합치료비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비급여특정유사암항암복합치료비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각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5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천만원 설계기준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 /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표적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면역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항암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양성자</a:t>
            </a:r>
            <a:endParaRPr lang="en-US" altLang="ko-KR" sz="7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특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II: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비급여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전액본인부담급여포함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암특정주요치료비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Ⅱ(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각연간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회한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 2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천만원 설계기준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/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다빈치로봇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표적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면역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양성자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각 연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</a:p>
          <a:p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하이클래스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III: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하이클래스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Ⅲ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암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(4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대유사암제외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항암방사선치료비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연간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회한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 2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천만원 설계기준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/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항암방사선</a:t>
            </a:r>
            <a:endParaRPr lang="en-US" altLang="ko-KR" sz="7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시그니처여성건강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4.0, 4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종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100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세만기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6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형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담보보험료 기준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6126D00B-8D47-8E3D-DC72-424FAC65CF3D}"/>
              </a:ext>
            </a:extLst>
          </p:cNvPr>
          <p:cNvSpPr/>
          <p:nvPr/>
        </p:nvSpPr>
        <p:spPr>
          <a:xfrm rot="18983743">
            <a:off x="1597443" y="3517165"/>
            <a:ext cx="3436909" cy="3463159"/>
          </a:xfrm>
          <a:prstGeom prst="roundRect">
            <a:avLst/>
          </a:prstGeom>
          <a:solidFill>
            <a:schemeClr val="bg1"/>
          </a:solidFill>
          <a:ln w="22225">
            <a:solidFill>
              <a:srgbClr val="766A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60" dirty="0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6638ED90-3C47-C9B4-0259-1D84749D65EF}"/>
              </a:ext>
            </a:extLst>
          </p:cNvPr>
          <p:cNvSpPr/>
          <p:nvPr/>
        </p:nvSpPr>
        <p:spPr>
          <a:xfrm>
            <a:off x="1231600" y="3406858"/>
            <a:ext cx="1798488" cy="1675589"/>
          </a:xfrm>
          <a:prstGeom prst="roundRect">
            <a:avLst/>
          </a:prstGeom>
          <a:solidFill>
            <a:srgbClr val="FF8C95"/>
          </a:solidFill>
          <a:ln w="15875">
            <a:solidFill>
              <a:srgbClr val="766A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60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AA9A64F4-BA42-2C69-D295-48A8DAA99FB3}"/>
              </a:ext>
            </a:extLst>
          </p:cNvPr>
          <p:cNvSpPr/>
          <p:nvPr/>
        </p:nvSpPr>
        <p:spPr>
          <a:xfrm>
            <a:off x="3276024" y="3406858"/>
            <a:ext cx="1798488" cy="1675589"/>
          </a:xfrm>
          <a:prstGeom prst="roundRect">
            <a:avLst/>
          </a:prstGeom>
          <a:solidFill>
            <a:srgbClr val="FADA7A"/>
          </a:solidFill>
          <a:ln w="15875">
            <a:solidFill>
              <a:srgbClr val="766A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6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7E7BB533-7268-6302-4A45-9741F15C926F}"/>
              </a:ext>
            </a:extLst>
          </p:cNvPr>
          <p:cNvSpPr/>
          <p:nvPr/>
        </p:nvSpPr>
        <p:spPr>
          <a:xfrm>
            <a:off x="1231600" y="5422579"/>
            <a:ext cx="1798488" cy="1675589"/>
          </a:xfrm>
          <a:prstGeom prst="roundRect">
            <a:avLst/>
          </a:prstGeom>
          <a:solidFill>
            <a:srgbClr val="82DDA8"/>
          </a:solidFill>
          <a:ln w="15875">
            <a:solidFill>
              <a:srgbClr val="766A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60"/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0906CCD6-4CAD-FABE-4664-3B6BE02AF54D}"/>
              </a:ext>
            </a:extLst>
          </p:cNvPr>
          <p:cNvSpPr/>
          <p:nvPr/>
        </p:nvSpPr>
        <p:spPr>
          <a:xfrm>
            <a:off x="3276025" y="5422579"/>
            <a:ext cx="1798488" cy="1675589"/>
          </a:xfrm>
          <a:prstGeom prst="roundRect">
            <a:avLst/>
          </a:prstGeom>
          <a:solidFill>
            <a:srgbClr val="A0C9FF"/>
          </a:solidFill>
          <a:ln w="15875">
            <a:solidFill>
              <a:srgbClr val="766A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6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9FB99B-94DF-4E0D-93AA-50C8E64054EC}"/>
              </a:ext>
            </a:extLst>
          </p:cNvPr>
          <p:cNvSpPr txBox="1"/>
          <p:nvPr/>
        </p:nvSpPr>
        <p:spPr>
          <a:xfrm>
            <a:off x="550277" y="3934354"/>
            <a:ext cx="31611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600" dirty="0" err="1">
                <a:latin typeface="페이퍼로지 5 Medium" pitchFamily="2" charset="-127"/>
                <a:ea typeface="페이퍼로지 5 Medium" pitchFamily="2" charset="-127"/>
              </a:rPr>
              <a:t>비</a:t>
            </a:r>
            <a:r>
              <a:rPr lang="ko-KR" altLang="en-US" sz="2600" dirty="0" err="1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∙복∙치</a:t>
            </a:r>
            <a:endParaRPr lang="en-US" altLang="ko-KR" sz="26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  <a:p>
            <a:pPr algn="ctr"/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2,500</a:t>
            </a:r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만원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EEA0131-04D1-4E8E-8A2F-67BAC84B7911}"/>
              </a:ext>
            </a:extLst>
          </p:cNvPr>
          <p:cNvSpPr txBox="1"/>
          <p:nvPr/>
        </p:nvSpPr>
        <p:spPr>
          <a:xfrm>
            <a:off x="528160" y="5922123"/>
            <a:ext cx="31611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600" dirty="0" err="1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비∙특∙치</a:t>
            </a:r>
            <a:r>
              <a:rPr lang="en-US" altLang="ko-KR" sz="26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II</a:t>
            </a:r>
          </a:p>
          <a:p>
            <a:pPr algn="ctr"/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8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천만원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64D53AA-7D1B-4AC8-9EB7-772E8F6415F0}"/>
              </a:ext>
            </a:extLst>
          </p:cNvPr>
          <p:cNvSpPr txBox="1"/>
          <p:nvPr/>
        </p:nvSpPr>
        <p:spPr>
          <a:xfrm>
            <a:off x="2594700" y="5928962"/>
            <a:ext cx="31611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6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하이클래스</a:t>
            </a:r>
            <a:r>
              <a:rPr lang="en-US" altLang="ko-KR" sz="26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III</a:t>
            </a:r>
          </a:p>
          <a:p>
            <a:pPr algn="ctr"/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2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천만원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390BFF4-1F2C-49C2-A159-E4BF8E91827F}"/>
              </a:ext>
            </a:extLst>
          </p:cNvPr>
          <p:cNvSpPr txBox="1"/>
          <p:nvPr/>
        </p:nvSpPr>
        <p:spPr>
          <a:xfrm>
            <a:off x="2627181" y="3927515"/>
            <a:ext cx="31611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6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암 </a:t>
            </a:r>
            <a:r>
              <a:rPr lang="ko-KR" altLang="en-US" sz="2600" dirty="0" err="1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치단비</a:t>
            </a:r>
            <a:endParaRPr lang="en-US" altLang="ko-KR" sz="26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  <a:p>
            <a:pPr algn="ctr"/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5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천만원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1" name="타원 100">
            <a:extLst>
              <a:ext uri="{FF2B5EF4-FFF2-40B4-BE49-F238E27FC236}">
                <a16:creationId xmlns:a16="http://schemas.microsoft.com/office/drawing/2014/main" id="{66757AED-27A6-4AF4-B389-3F778251C98C}"/>
              </a:ext>
            </a:extLst>
          </p:cNvPr>
          <p:cNvSpPr/>
          <p:nvPr/>
        </p:nvSpPr>
        <p:spPr>
          <a:xfrm>
            <a:off x="1952292" y="3503645"/>
            <a:ext cx="342900" cy="342900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1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2" name="타원 101">
            <a:extLst>
              <a:ext uri="{FF2B5EF4-FFF2-40B4-BE49-F238E27FC236}">
                <a16:creationId xmlns:a16="http://schemas.microsoft.com/office/drawing/2014/main" id="{AB35CCAA-C1DD-442C-9229-6A2411F387F8}"/>
              </a:ext>
            </a:extLst>
          </p:cNvPr>
          <p:cNvSpPr/>
          <p:nvPr/>
        </p:nvSpPr>
        <p:spPr>
          <a:xfrm>
            <a:off x="4036298" y="3503645"/>
            <a:ext cx="342900" cy="342900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2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3" name="타원 102">
            <a:extLst>
              <a:ext uri="{FF2B5EF4-FFF2-40B4-BE49-F238E27FC236}">
                <a16:creationId xmlns:a16="http://schemas.microsoft.com/office/drawing/2014/main" id="{21EEDED9-BD0C-4AAA-99D3-E3B0A10103B9}"/>
              </a:ext>
            </a:extLst>
          </p:cNvPr>
          <p:cNvSpPr/>
          <p:nvPr/>
        </p:nvSpPr>
        <p:spPr>
          <a:xfrm>
            <a:off x="1952292" y="5494940"/>
            <a:ext cx="342900" cy="342900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3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4" name="타원 103">
            <a:extLst>
              <a:ext uri="{FF2B5EF4-FFF2-40B4-BE49-F238E27FC236}">
                <a16:creationId xmlns:a16="http://schemas.microsoft.com/office/drawing/2014/main" id="{6A05B23F-FEE3-4900-A7CA-5E60AE88B4D5}"/>
              </a:ext>
            </a:extLst>
          </p:cNvPr>
          <p:cNvSpPr/>
          <p:nvPr/>
        </p:nvSpPr>
        <p:spPr>
          <a:xfrm>
            <a:off x="4036298" y="5494940"/>
            <a:ext cx="342900" cy="342900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4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CC8A62A-1B1E-49DB-8731-BF52D88A3D29}"/>
              </a:ext>
            </a:extLst>
          </p:cNvPr>
          <p:cNvSpPr txBox="1"/>
          <p:nvPr/>
        </p:nvSpPr>
        <p:spPr>
          <a:xfrm>
            <a:off x="6922672" y="5871979"/>
            <a:ext cx="31611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∙복∙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암치단비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5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특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II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6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하이클래스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III 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B18956AE-2588-45A7-9870-3A5CE8743276}"/>
              </a:ext>
            </a:extLst>
          </p:cNvPr>
          <p:cNvSpPr txBox="1"/>
          <p:nvPr/>
        </p:nvSpPr>
        <p:spPr>
          <a:xfrm>
            <a:off x="9670077" y="5871979"/>
            <a:ext cx="31611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∙복∙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암치단비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5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특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II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4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하이클래스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III 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72DEEDA-067C-404E-A081-47318E97C99E}"/>
              </a:ext>
            </a:extLst>
          </p:cNvPr>
          <p:cNvSpPr txBox="1"/>
          <p:nvPr/>
        </p:nvSpPr>
        <p:spPr>
          <a:xfrm>
            <a:off x="9670077" y="7590611"/>
            <a:ext cx="31611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∙복∙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암치단비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특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II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하이클래스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III 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9112ED1-1F10-4044-812F-96CCC31038D0}"/>
              </a:ext>
            </a:extLst>
          </p:cNvPr>
          <p:cNvSpPr txBox="1"/>
          <p:nvPr/>
        </p:nvSpPr>
        <p:spPr>
          <a:xfrm>
            <a:off x="6922672" y="9192646"/>
            <a:ext cx="31611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∙복∙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암치단비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특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II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4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C6E3C258-7B7E-4AEC-A58F-D8608F2231E5}"/>
              </a:ext>
            </a:extLst>
          </p:cNvPr>
          <p:cNvSpPr txBox="1"/>
          <p:nvPr/>
        </p:nvSpPr>
        <p:spPr>
          <a:xfrm>
            <a:off x="9670077" y="9192646"/>
            <a:ext cx="31611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∙복∙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특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II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09E75AC4-C25C-4017-A71A-C5BB12E60552}"/>
              </a:ext>
            </a:extLst>
          </p:cNvPr>
          <p:cNvSpPr txBox="1"/>
          <p:nvPr/>
        </p:nvSpPr>
        <p:spPr>
          <a:xfrm>
            <a:off x="6922672" y="7602402"/>
            <a:ext cx="31611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∙복∙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암치단비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+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비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특</a:t>
            </a:r>
            <a:r>
              <a:rPr lang="ko-KR" altLang="en-US" sz="800" dirty="0" err="1">
                <a:latin typeface="Calibri" panose="020F0502020204030204" pitchFamily="34" charset="0"/>
                <a:ea typeface="프리젠테이션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800" dirty="0" err="1">
                <a:latin typeface="프리젠테이션 5 Medium" pitchFamily="2" charset="-127"/>
                <a:ea typeface="프리젠테이션 5 Medium" pitchFamily="2" charset="-127"/>
              </a:rPr>
              <a:t>치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II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800" dirty="0">
                <a:latin typeface="프리젠테이션 5 Medium" pitchFamily="2" charset="-127"/>
                <a:ea typeface="프리젠테이션 5 Medium" pitchFamily="2" charset="-127"/>
              </a:rPr>
              <a:t>천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4B4D5DCD-6A4D-4A8E-894F-4FCCD1E94460}"/>
              </a:ext>
            </a:extLst>
          </p:cNvPr>
          <p:cNvSpPr txBox="1"/>
          <p:nvPr/>
        </p:nvSpPr>
        <p:spPr>
          <a:xfrm>
            <a:off x="7853632" y="8291077"/>
            <a:ext cx="13580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600" dirty="0" err="1">
                <a:latin typeface="페이퍼로지 5 Medium" pitchFamily="2" charset="-127"/>
                <a:ea typeface="페이퍼로지 5 Medium" pitchFamily="2" charset="-127"/>
              </a:rPr>
              <a:t>면역</a:t>
            </a:r>
            <a:r>
              <a:rPr lang="ko-KR" altLang="en-US" sz="2600" dirty="0" err="1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항암</a:t>
            </a:r>
            <a:endParaRPr lang="en-US" altLang="ko-KR" sz="2600" dirty="0">
              <a:solidFill>
                <a:schemeClr val="tx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D6A487E1-BAE7-40A7-A902-B99E7513B6E6}"/>
              </a:ext>
            </a:extLst>
          </p:cNvPr>
          <p:cNvSpPr txBox="1"/>
          <p:nvPr/>
        </p:nvSpPr>
        <p:spPr>
          <a:xfrm>
            <a:off x="5175840" y="8712851"/>
            <a:ext cx="6654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600" dirty="0">
                <a:latin typeface="페이퍼로지 5 Medium" pitchFamily="2" charset="-127"/>
                <a:ea typeface="페이퍼로지 5 Medium" pitchFamily="2" charset="-127"/>
              </a:rPr>
              <a:t>7</a:t>
            </a:r>
            <a:r>
              <a:rPr lang="ko-KR" altLang="en-US" sz="2600" dirty="0">
                <a:solidFill>
                  <a:schemeClr val="tx1"/>
                </a:solidFill>
                <a:latin typeface="페이퍼로지 5 Medium" pitchFamily="2" charset="-127"/>
                <a:ea typeface="페이퍼로지 5 Medium" pitchFamily="2" charset="-127"/>
              </a:rPr>
              <a:t>천만원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86BC756D-265B-423E-B5AC-33C7E6447B31}"/>
              </a:ext>
            </a:extLst>
          </p:cNvPr>
          <p:cNvSpPr txBox="1"/>
          <p:nvPr/>
        </p:nvSpPr>
        <p:spPr>
          <a:xfrm rot="20847560">
            <a:off x="10918783" y="3883969"/>
            <a:ext cx="19621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latin typeface="프리젠테이션 5 Medium" pitchFamily="2" charset="-127"/>
                <a:ea typeface="프리젠테이션 5 Medium" pitchFamily="2" charset="-127"/>
              </a:rPr>
              <a:t>연합뉴스</a:t>
            </a:r>
            <a:r>
              <a:rPr lang="en-US" altLang="ko-KR" sz="1200" dirty="0"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200" dirty="0" err="1">
                <a:latin typeface="프리젠테이션 5 Medium" pitchFamily="2" charset="-127"/>
                <a:ea typeface="프리젠테이션 5 Medium" pitchFamily="2" charset="-127"/>
              </a:rPr>
              <a:t>모더나</a:t>
            </a:r>
            <a:r>
              <a:rPr lang="ko-KR" altLang="en-US" sz="1200" dirty="0" err="1"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∙머크</a:t>
            </a:r>
            <a:r>
              <a:rPr lang="en-US" altLang="ko-KR" sz="1200" dirty="0"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,</a:t>
            </a:r>
            <a:r>
              <a:rPr lang="ko-KR" altLang="en-US" sz="1200" dirty="0"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 </a:t>
            </a:r>
            <a:endParaRPr lang="en-US" altLang="ko-KR" sz="1200" dirty="0">
              <a:latin typeface="프리젠테이션 5 Medium" pitchFamily="2" charset="-127"/>
              <a:ea typeface="프리젠테이션 5 Medium" pitchFamily="2" charset="-127"/>
              <a:cs typeface="Calibri" panose="020F0502020204030204" pitchFamily="34" charset="0"/>
            </a:endParaRPr>
          </a:p>
          <a:p>
            <a:pPr algn="ctr"/>
            <a:r>
              <a:rPr lang="ko-KR" altLang="en-US" sz="1200" dirty="0"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맞춤형 </a:t>
            </a:r>
            <a:r>
              <a:rPr lang="en-US" altLang="ko-KR" sz="1200" dirty="0" err="1"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Mrna</a:t>
            </a:r>
            <a:r>
              <a:rPr lang="en-US" altLang="ko-KR" sz="1200" dirty="0"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 </a:t>
            </a:r>
            <a:r>
              <a:rPr lang="ko-KR" altLang="en-US" sz="1200" dirty="0"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암 치료제 </a:t>
            </a:r>
            <a:r>
              <a:rPr lang="en-US" altLang="ko-KR" sz="1200" dirty="0"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3</a:t>
            </a:r>
            <a:r>
              <a:rPr lang="ko-KR" altLang="en-US" sz="1200" dirty="0">
                <a:latin typeface="프리젠테이션 5 Medium" pitchFamily="2" charset="-127"/>
                <a:ea typeface="프리젠테이션 5 Medium" pitchFamily="2" charset="-127"/>
                <a:cs typeface="Calibri" panose="020F0502020204030204" pitchFamily="34" charset="0"/>
              </a:rPr>
              <a:t>상 성공</a:t>
            </a:r>
            <a:endParaRPr lang="ko-KR" altLang="en-US" sz="1200" dirty="0">
              <a:latin typeface="프리젠테이션 5 Medium" pitchFamily="2" charset="-127"/>
              <a:ea typeface="프리젠테이션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939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29A0F1D0-2D6F-416A-8F66-7EF1C985C5B1}"/>
              </a:ext>
            </a:extLst>
          </p:cNvPr>
          <p:cNvSpPr/>
          <p:nvPr/>
        </p:nvSpPr>
        <p:spPr>
          <a:xfrm>
            <a:off x="-6773" y="0"/>
            <a:ext cx="13004800" cy="9734550"/>
          </a:xfrm>
          <a:prstGeom prst="rect">
            <a:avLst/>
          </a:prstGeom>
          <a:solidFill>
            <a:srgbClr val="FB7A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147" y="1029547"/>
            <a:ext cx="7687733" cy="76877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987" y="1273387"/>
            <a:ext cx="7193280" cy="71932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507" y="2004907"/>
            <a:ext cx="5737013" cy="5737013"/>
          </a:xfrm>
          <a:prstGeom prst="rect">
            <a:avLst/>
          </a:prstGeom>
          <a:effectLst>
            <a:outerShdw blurRad="806768" dist="413727" dir="3000000">
              <a:srgbClr val="000000">
                <a:alpha val="14000"/>
              </a:srgbClr>
            </a:outerShdw>
          </a:effectLst>
        </p:spPr>
      </p:pic>
      <p:sp>
        <p:nvSpPr>
          <p:cNvPr id="13" name="TextBox 27">
            <a:extLst>
              <a:ext uri="{FF2B5EF4-FFF2-40B4-BE49-F238E27FC236}">
                <a16:creationId xmlns:a16="http://schemas.microsoft.com/office/drawing/2014/main" id="{18221582-3722-4210-B50F-92FC2E93F1E3}"/>
              </a:ext>
            </a:extLst>
          </p:cNvPr>
          <p:cNvSpPr txBox="1"/>
          <p:nvPr/>
        </p:nvSpPr>
        <p:spPr>
          <a:xfrm>
            <a:off x="1551093" y="3709671"/>
            <a:ext cx="9902613" cy="302725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marL="0" marR="0" lvl="0" indent="0" algn="ctr" defTabSz="487650" rtl="0" eaLnBrk="1" fontAlgn="auto" latinLnBrk="0" hangingPunct="1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200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  <a:cs typeface="Lora SemiBold"/>
              </a:rPr>
              <a:t>순환계</a:t>
            </a:r>
            <a:endParaRPr lang="en-US" altLang="ko-KR" sz="7200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  <a:cs typeface="Lora SemiBold"/>
            </a:endParaRPr>
          </a:p>
          <a:p>
            <a:pPr marL="0" marR="0" lvl="0" indent="0" algn="ctr" defTabSz="487650" rtl="0" eaLnBrk="1" fontAlgn="auto" latinLnBrk="0" hangingPunct="1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200" dirty="0"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K.O </a:t>
            </a:r>
            <a:r>
              <a:rPr lang="ko-KR" altLang="en-US" sz="7200" dirty="0"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승</a:t>
            </a:r>
            <a:r>
              <a:rPr lang="en-US" altLang="ko-KR" sz="7200" dirty="0"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!</a:t>
            </a:r>
            <a:endParaRPr kumimoji="0" lang="en-US" altLang="ko-K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7 Bold" pitchFamily="2" charset="-127"/>
              <a:ea typeface="페이퍼로지 7 Bold" pitchFamily="2" charset="-127"/>
              <a:cs typeface="Calibri" panose="020F0502020204030204" pitchFamily="34" charset="0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046C2C3-7A61-410D-8A83-39F75A043ACB}"/>
              </a:ext>
            </a:extLst>
          </p:cNvPr>
          <p:cNvGrpSpPr/>
          <p:nvPr/>
        </p:nvGrpSpPr>
        <p:grpSpPr>
          <a:xfrm>
            <a:off x="-2227540" y="4837167"/>
            <a:ext cx="4632074" cy="199290"/>
            <a:chOff x="260773" y="4837167"/>
            <a:chExt cx="1842347" cy="79265"/>
          </a:xfrm>
        </p:grpSpPr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1EE4506F-4089-42BE-8E6D-F34CD5C3058E}"/>
                </a:ext>
              </a:extLst>
            </p:cNvPr>
            <p:cNvCxnSpPr>
              <a:stCxn id="16" idx="6"/>
              <a:endCxn id="19" idx="2"/>
            </p:cNvCxnSpPr>
            <p:nvPr/>
          </p:nvCxnSpPr>
          <p:spPr>
            <a:xfrm>
              <a:off x="340038" y="4876800"/>
              <a:ext cx="1683817" cy="0"/>
            </a:xfrm>
            <a:prstGeom prst="line">
              <a:avLst/>
            </a:prstGeom>
            <a:ln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C783B460-353D-41B0-9F5B-BD84E3649A30}"/>
                </a:ext>
              </a:extLst>
            </p:cNvPr>
            <p:cNvSpPr/>
            <p:nvPr/>
          </p:nvSpPr>
          <p:spPr>
            <a:xfrm>
              <a:off x="260773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02B49A5D-FC26-4243-B8D5-6C068EE8E5B3}"/>
                </a:ext>
              </a:extLst>
            </p:cNvPr>
            <p:cNvSpPr/>
            <p:nvPr/>
          </p:nvSpPr>
          <p:spPr>
            <a:xfrm>
              <a:off x="2023855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82CD12C-8F1C-4521-9BB0-B4E7539DD2A1}"/>
              </a:ext>
            </a:extLst>
          </p:cNvPr>
          <p:cNvGrpSpPr/>
          <p:nvPr/>
        </p:nvGrpSpPr>
        <p:grpSpPr>
          <a:xfrm>
            <a:off x="10593493" y="4837167"/>
            <a:ext cx="4632074" cy="199290"/>
            <a:chOff x="260773" y="4837167"/>
            <a:chExt cx="1842347" cy="79265"/>
          </a:xfrm>
        </p:grpSpPr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A662382F-9DA1-4EF7-90EF-5EABF9B44BA0}"/>
                </a:ext>
              </a:extLst>
            </p:cNvPr>
            <p:cNvCxnSpPr>
              <a:stCxn id="27" idx="6"/>
              <a:endCxn id="28" idx="2"/>
            </p:cNvCxnSpPr>
            <p:nvPr/>
          </p:nvCxnSpPr>
          <p:spPr>
            <a:xfrm>
              <a:off x="340038" y="4876800"/>
              <a:ext cx="1683817" cy="0"/>
            </a:xfrm>
            <a:prstGeom prst="line">
              <a:avLst/>
            </a:prstGeom>
            <a:ln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76732CC-B68E-4644-BF18-2577562B6970}"/>
                </a:ext>
              </a:extLst>
            </p:cNvPr>
            <p:cNvSpPr/>
            <p:nvPr/>
          </p:nvSpPr>
          <p:spPr>
            <a:xfrm>
              <a:off x="260773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6001336C-698E-41AB-96EF-22DB1B03D140}"/>
                </a:ext>
              </a:extLst>
            </p:cNvPr>
            <p:cNvSpPr/>
            <p:nvPr/>
          </p:nvSpPr>
          <p:spPr>
            <a:xfrm>
              <a:off x="2023855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7" name="object 3">
            <a:extLst>
              <a:ext uri="{FF2B5EF4-FFF2-40B4-BE49-F238E27FC236}">
                <a16:creationId xmlns:a16="http://schemas.microsoft.com/office/drawing/2014/main" id="{123F19D9-70AC-410E-B0E2-6571F6E9133C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3BEEA931-1206-4111-B070-5CB922F102B8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8940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사각형: 둥근 모서리 5">
            <a:extLst>
              <a:ext uri="{FF2B5EF4-FFF2-40B4-BE49-F238E27FC236}">
                <a16:creationId xmlns:a16="http://schemas.microsoft.com/office/drawing/2014/main" id="{E0A08243-D248-4F6D-BE8F-346F0DB00A20}"/>
              </a:ext>
            </a:extLst>
          </p:cNvPr>
          <p:cNvSpPr/>
          <p:nvPr/>
        </p:nvSpPr>
        <p:spPr>
          <a:xfrm>
            <a:off x="9274" y="-4114"/>
            <a:ext cx="13004800" cy="9757713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E33AF78-2665-4538-B959-7CD11A043D7B}"/>
              </a:ext>
            </a:extLst>
          </p:cNvPr>
          <p:cNvGrpSpPr/>
          <p:nvPr/>
        </p:nvGrpSpPr>
        <p:grpSpPr>
          <a:xfrm>
            <a:off x="1040220" y="1955953"/>
            <a:ext cx="10837452" cy="1419102"/>
            <a:chOff x="2708954" y="6919604"/>
            <a:chExt cx="7105651" cy="110522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9" name="Rectangle 3">
              <a:extLst>
                <a:ext uri="{FF2B5EF4-FFF2-40B4-BE49-F238E27FC236}">
                  <a16:creationId xmlns:a16="http://schemas.microsoft.com/office/drawing/2014/main" id="{3B34E2FE-A06E-41E6-836E-2E9BA4358D7A}"/>
                </a:ext>
              </a:extLst>
            </p:cNvPr>
            <p:cNvSpPr/>
            <p:nvPr/>
          </p:nvSpPr>
          <p:spPr>
            <a:xfrm>
              <a:off x="3451905" y="6919605"/>
              <a:ext cx="5619751" cy="945048"/>
            </a:xfrm>
            <a:prstGeom prst="rect">
              <a:avLst/>
            </a:prstGeom>
            <a:solidFill>
              <a:srgbClr val="FF7C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00811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Bold"/>
                <a:ea typeface="나눔스퀘어 네오 Bold"/>
                <a:cs typeface="+mn-cs"/>
              </a:endParaRPr>
            </a:p>
          </p:txBody>
        </p:sp>
        <p:sp>
          <p:nvSpPr>
            <p:cNvPr id="51" name="Rectangle 5">
              <a:extLst>
                <a:ext uri="{FF2B5EF4-FFF2-40B4-BE49-F238E27FC236}">
                  <a16:creationId xmlns:a16="http://schemas.microsoft.com/office/drawing/2014/main" id="{7E139579-571B-4430-87F0-56629B41E7A1}"/>
                </a:ext>
              </a:extLst>
            </p:cNvPr>
            <p:cNvSpPr/>
            <p:nvPr/>
          </p:nvSpPr>
          <p:spPr>
            <a:xfrm>
              <a:off x="2708954" y="6919604"/>
              <a:ext cx="742951" cy="1105225"/>
            </a:xfrm>
            <a:custGeom>
              <a:avLst/>
              <a:gdLst>
                <a:gd name="connsiteX0" fmla="*/ 0 w 952500"/>
                <a:gd name="connsiteY0" fmla="*/ 0 h 1123950"/>
                <a:gd name="connsiteX1" fmla="*/ 952500 w 952500"/>
                <a:gd name="connsiteY1" fmla="*/ 0 h 1123950"/>
                <a:gd name="connsiteX2" fmla="*/ 952500 w 952500"/>
                <a:gd name="connsiteY2" fmla="*/ 1123950 h 1123950"/>
                <a:gd name="connsiteX3" fmla="*/ 0 w 952500"/>
                <a:gd name="connsiteY3" fmla="*/ 1123950 h 1123950"/>
                <a:gd name="connsiteX4" fmla="*/ 0 w 952500"/>
                <a:gd name="connsiteY4" fmla="*/ 0 h 1123950"/>
                <a:gd name="connsiteX0" fmla="*/ 19050 w 952500"/>
                <a:gd name="connsiteY0" fmla="*/ 228600 h 1123950"/>
                <a:gd name="connsiteX1" fmla="*/ 952500 w 952500"/>
                <a:gd name="connsiteY1" fmla="*/ 0 h 1123950"/>
                <a:gd name="connsiteX2" fmla="*/ 952500 w 952500"/>
                <a:gd name="connsiteY2" fmla="*/ 1123950 h 1123950"/>
                <a:gd name="connsiteX3" fmla="*/ 0 w 952500"/>
                <a:gd name="connsiteY3" fmla="*/ 1123950 h 1123950"/>
                <a:gd name="connsiteX4" fmla="*/ 19050 w 952500"/>
                <a:gd name="connsiteY4" fmla="*/ 228600 h 1123950"/>
                <a:gd name="connsiteX0" fmla="*/ 19050 w 952500"/>
                <a:gd name="connsiteY0" fmla="*/ 228600 h 1314450"/>
                <a:gd name="connsiteX1" fmla="*/ 952500 w 952500"/>
                <a:gd name="connsiteY1" fmla="*/ 0 h 1314450"/>
                <a:gd name="connsiteX2" fmla="*/ 952500 w 952500"/>
                <a:gd name="connsiteY2" fmla="*/ 1123950 h 1314450"/>
                <a:gd name="connsiteX3" fmla="*/ 0 w 952500"/>
                <a:gd name="connsiteY3" fmla="*/ 1314450 h 1314450"/>
                <a:gd name="connsiteX4" fmla="*/ 19050 w 952500"/>
                <a:gd name="connsiteY4" fmla="*/ 22860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0" h="1314450">
                  <a:moveTo>
                    <a:pt x="19050" y="228600"/>
                  </a:moveTo>
                  <a:lnTo>
                    <a:pt x="952500" y="0"/>
                  </a:lnTo>
                  <a:lnTo>
                    <a:pt x="952500" y="1123950"/>
                  </a:lnTo>
                  <a:lnTo>
                    <a:pt x="0" y="1314450"/>
                  </a:lnTo>
                  <a:lnTo>
                    <a:pt x="19050" y="22860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00811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Bold"/>
                <a:ea typeface="나눔스퀘어 네오 Bold"/>
                <a:cs typeface="+mn-cs"/>
              </a:endParaRPr>
            </a:p>
          </p:txBody>
        </p:sp>
        <p:sp>
          <p:nvSpPr>
            <p:cNvPr id="52" name="Rectangle 5">
              <a:extLst>
                <a:ext uri="{FF2B5EF4-FFF2-40B4-BE49-F238E27FC236}">
                  <a16:creationId xmlns:a16="http://schemas.microsoft.com/office/drawing/2014/main" id="{C245B78D-2409-4B33-B4F2-82E30D6DD391}"/>
                </a:ext>
              </a:extLst>
            </p:cNvPr>
            <p:cNvSpPr/>
            <p:nvPr/>
          </p:nvSpPr>
          <p:spPr>
            <a:xfrm flipH="1">
              <a:off x="9071654" y="6919604"/>
              <a:ext cx="742951" cy="1105225"/>
            </a:xfrm>
            <a:custGeom>
              <a:avLst/>
              <a:gdLst>
                <a:gd name="connsiteX0" fmla="*/ 0 w 952500"/>
                <a:gd name="connsiteY0" fmla="*/ 0 h 1123950"/>
                <a:gd name="connsiteX1" fmla="*/ 952500 w 952500"/>
                <a:gd name="connsiteY1" fmla="*/ 0 h 1123950"/>
                <a:gd name="connsiteX2" fmla="*/ 952500 w 952500"/>
                <a:gd name="connsiteY2" fmla="*/ 1123950 h 1123950"/>
                <a:gd name="connsiteX3" fmla="*/ 0 w 952500"/>
                <a:gd name="connsiteY3" fmla="*/ 1123950 h 1123950"/>
                <a:gd name="connsiteX4" fmla="*/ 0 w 952500"/>
                <a:gd name="connsiteY4" fmla="*/ 0 h 1123950"/>
                <a:gd name="connsiteX0" fmla="*/ 19050 w 952500"/>
                <a:gd name="connsiteY0" fmla="*/ 228600 h 1123950"/>
                <a:gd name="connsiteX1" fmla="*/ 952500 w 952500"/>
                <a:gd name="connsiteY1" fmla="*/ 0 h 1123950"/>
                <a:gd name="connsiteX2" fmla="*/ 952500 w 952500"/>
                <a:gd name="connsiteY2" fmla="*/ 1123950 h 1123950"/>
                <a:gd name="connsiteX3" fmla="*/ 0 w 952500"/>
                <a:gd name="connsiteY3" fmla="*/ 1123950 h 1123950"/>
                <a:gd name="connsiteX4" fmla="*/ 19050 w 952500"/>
                <a:gd name="connsiteY4" fmla="*/ 228600 h 1123950"/>
                <a:gd name="connsiteX0" fmla="*/ 19050 w 952500"/>
                <a:gd name="connsiteY0" fmla="*/ 228600 h 1314450"/>
                <a:gd name="connsiteX1" fmla="*/ 952500 w 952500"/>
                <a:gd name="connsiteY1" fmla="*/ 0 h 1314450"/>
                <a:gd name="connsiteX2" fmla="*/ 952500 w 952500"/>
                <a:gd name="connsiteY2" fmla="*/ 1123950 h 1314450"/>
                <a:gd name="connsiteX3" fmla="*/ 0 w 952500"/>
                <a:gd name="connsiteY3" fmla="*/ 1314450 h 1314450"/>
                <a:gd name="connsiteX4" fmla="*/ 19050 w 952500"/>
                <a:gd name="connsiteY4" fmla="*/ 22860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0" h="1314450">
                  <a:moveTo>
                    <a:pt x="19050" y="228600"/>
                  </a:moveTo>
                  <a:lnTo>
                    <a:pt x="952500" y="0"/>
                  </a:lnTo>
                  <a:lnTo>
                    <a:pt x="952500" y="1123950"/>
                  </a:lnTo>
                  <a:lnTo>
                    <a:pt x="0" y="1314450"/>
                  </a:lnTo>
                  <a:lnTo>
                    <a:pt x="19050" y="22860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00811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_ac Bold"/>
                <a:ea typeface="나눔스퀘어 네오 Bold"/>
                <a:cs typeface="+mn-cs"/>
              </a:endParaRPr>
            </a:p>
          </p:txBody>
        </p:sp>
      </p:grpSp>
      <p:sp>
        <p:nvSpPr>
          <p:cNvPr id="50" name="화살표: 오른쪽 12">
            <a:extLst>
              <a:ext uri="{FF2B5EF4-FFF2-40B4-BE49-F238E27FC236}">
                <a16:creationId xmlns:a16="http://schemas.microsoft.com/office/drawing/2014/main" id="{56F5BB05-5A65-4708-9571-E3BE5AFA83C0}"/>
              </a:ext>
            </a:extLst>
          </p:cNvPr>
          <p:cNvSpPr/>
          <p:nvPr/>
        </p:nvSpPr>
        <p:spPr>
          <a:xfrm>
            <a:off x="9274" y="3880182"/>
            <a:ext cx="12970292" cy="2981481"/>
          </a:xfrm>
          <a:prstGeom prst="rightArrow">
            <a:avLst>
              <a:gd name="adj1" fmla="val 50000"/>
              <a:gd name="adj2" fmla="val 31379"/>
            </a:avLst>
          </a:prstGeom>
          <a:gradFill>
            <a:gsLst>
              <a:gs pos="0">
                <a:srgbClr val="F88435">
                  <a:lumMod val="15000"/>
                  <a:lumOff val="85000"/>
                </a:srgbClr>
              </a:gs>
              <a:gs pos="100000">
                <a:srgbClr val="F88435">
                  <a:alpha val="98000"/>
                </a:srgbClr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l" defTabSz="952896" latinLnBrk="1" hangingPunct="1">
              <a:defRPr/>
            </a:pPr>
            <a:endParaRPr lang="ko-KR" altLang="en-US" sz="1876" kern="1200">
              <a:solidFill>
                <a:srgbClr val="FFFFFF"/>
              </a:solidFill>
              <a:latin typeface="프리젠테이션 3 Light"/>
              <a:ea typeface="프리젠테이션 3 Ligh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942084-FD9A-4A38-918E-484AB053161D}"/>
              </a:ext>
            </a:extLst>
          </p:cNvPr>
          <p:cNvSpPr txBox="1"/>
          <p:nvPr/>
        </p:nvSpPr>
        <p:spPr>
          <a:xfrm>
            <a:off x="2115247" y="2176418"/>
            <a:ext cx="86292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400" b="1" dirty="0">
                <a:latin typeface="페이퍼로지 7 Bold" pitchFamily="2" charset="-127"/>
                <a:ea typeface="페이퍼로지 7 Bold" pitchFamily="2" charset="-127"/>
              </a:rPr>
              <a:t>치료여부와 무관하게 </a:t>
            </a:r>
            <a:r>
              <a:rPr lang="ko-KR" altLang="en-US" sz="4400" b="1" dirty="0">
                <a:solidFill>
                  <a:schemeClr val="bg1"/>
                </a:solidFill>
                <a:latin typeface="페이퍼로지 7 Bold" pitchFamily="2" charset="-127"/>
                <a:ea typeface="페이퍼로지 7 Bold" pitchFamily="2" charset="-127"/>
              </a:rPr>
              <a:t>항상 약을 먹는다</a:t>
            </a: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8DB43101-A374-466C-89EC-3855A9D9960E}"/>
              </a:ext>
            </a:extLst>
          </p:cNvPr>
          <p:cNvSpPr/>
          <p:nvPr/>
        </p:nvSpPr>
        <p:spPr>
          <a:xfrm>
            <a:off x="5279823" y="4014186"/>
            <a:ext cx="2525099" cy="2525099"/>
          </a:xfrm>
          <a:prstGeom prst="ellipse">
            <a:avLst/>
          </a:prstGeom>
          <a:solidFill>
            <a:srgbClr val="FD8157"/>
          </a:solidFill>
          <a:ln w="15875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C26E91D7-276B-40B9-BB40-D956396D55EA}"/>
              </a:ext>
            </a:extLst>
          </p:cNvPr>
          <p:cNvSpPr/>
          <p:nvPr/>
        </p:nvSpPr>
        <p:spPr>
          <a:xfrm>
            <a:off x="1767962" y="4014186"/>
            <a:ext cx="2525099" cy="2525099"/>
          </a:xfrm>
          <a:prstGeom prst="ellipse">
            <a:avLst/>
          </a:prstGeom>
          <a:solidFill>
            <a:srgbClr val="F9C270"/>
          </a:solidFill>
          <a:ln w="15875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65981B2C-C445-4C56-B66B-D31A4A02353E}"/>
              </a:ext>
            </a:extLst>
          </p:cNvPr>
          <p:cNvSpPr/>
          <p:nvPr/>
        </p:nvSpPr>
        <p:spPr>
          <a:xfrm>
            <a:off x="8791685" y="4014186"/>
            <a:ext cx="2525099" cy="2525099"/>
          </a:xfrm>
          <a:prstGeom prst="ellipse">
            <a:avLst/>
          </a:prstGeom>
          <a:solidFill>
            <a:srgbClr val="E25B45"/>
          </a:solidFill>
          <a:ln w="15875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24596A-7C22-4BC0-A238-2D4E22F166BA}"/>
              </a:ext>
            </a:extLst>
          </p:cNvPr>
          <p:cNvSpPr txBox="1"/>
          <p:nvPr/>
        </p:nvSpPr>
        <p:spPr>
          <a:xfrm>
            <a:off x="2171942" y="4738127"/>
            <a:ext cx="17171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진단 후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약물 복용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3BE6893-D1EB-43C7-8279-7AD0EDAC468A}"/>
              </a:ext>
            </a:extLst>
          </p:cNvPr>
          <p:cNvSpPr txBox="1"/>
          <p:nvPr/>
        </p:nvSpPr>
        <p:spPr>
          <a:xfrm>
            <a:off x="5728687" y="4738127"/>
            <a:ext cx="16273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시술 후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약물복용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81F823F-AF73-4624-B564-B6D15704E14C}"/>
              </a:ext>
            </a:extLst>
          </p:cNvPr>
          <p:cNvSpPr txBox="1"/>
          <p:nvPr/>
        </p:nvSpPr>
        <p:spPr>
          <a:xfrm>
            <a:off x="9195665" y="4738127"/>
            <a:ext cx="17171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수술 후</a:t>
            </a:r>
            <a:endParaRPr lang="en-US" altLang="ko-KR" sz="32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약물 복용</a:t>
            </a:r>
            <a:endParaRPr lang="en-US" altLang="ko-KR" sz="32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cxnSp>
        <p:nvCxnSpPr>
          <p:cNvPr id="135" name="직선 연결선 134">
            <a:extLst>
              <a:ext uri="{FF2B5EF4-FFF2-40B4-BE49-F238E27FC236}">
                <a16:creationId xmlns:a16="http://schemas.microsoft.com/office/drawing/2014/main" id="{05120BF4-2EB0-4737-87E1-1369AA41778E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직선 연결선 140">
            <a:extLst>
              <a:ext uri="{FF2B5EF4-FFF2-40B4-BE49-F238E27FC236}">
                <a16:creationId xmlns:a16="http://schemas.microsoft.com/office/drawing/2014/main" id="{F862ACBB-E56A-4BB7-9920-2DABD6836B9B}"/>
              </a:ext>
            </a:extLst>
          </p:cNvPr>
          <p:cNvCxnSpPr>
            <a:cxnSpLocks/>
          </p:cNvCxnSpPr>
          <p:nvPr/>
        </p:nvCxnSpPr>
        <p:spPr>
          <a:xfrm>
            <a:off x="841841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53FCCE21-698A-48D7-9166-CC314E21DA58}"/>
              </a:ext>
            </a:extLst>
          </p:cNvPr>
          <p:cNvSpPr txBox="1"/>
          <p:nvPr/>
        </p:nvSpPr>
        <p:spPr>
          <a:xfrm>
            <a:off x="84707" y="444369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01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6B7E5732-131D-49C3-8BFA-AE6561CE01CB}"/>
              </a:ext>
            </a:extLst>
          </p:cNvPr>
          <p:cNvSpPr txBox="1"/>
          <p:nvPr/>
        </p:nvSpPr>
        <p:spPr>
          <a:xfrm>
            <a:off x="996608" y="444349"/>
            <a:ext cx="5289590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순환계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, 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평생 약을 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먹어야해요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!</a:t>
            </a:r>
            <a:endParaRPr lang="ko-KR" altLang="en-US" sz="3600" spc="-70" dirty="0">
              <a:ln>
                <a:solidFill>
                  <a:schemeClr val="accent1">
                    <a:alpha val="0"/>
                  </a:schemeClr>
                </a:solidFill>
              </a:ln>
              <a:latin typeface="페이퍼로지 7 Bold" pitchFamily="2" charset="-127"/>
              <a:ea typeface="페이퍼로지 7 Bold" pitchFamily="2" charset="-127"/>
              <a:cs typeface="Pretendard Bold" panose="02000803000000020004" pitchFamily="2" charset="-127"/>
            </a:endParaRPr>
          </a:p>
        </p:txBody>
      </p:sp>
      <p:graphicFrame>
        <p:nvGraphicFramePr>
          <p:cNvPr id="53" name="표 2">
            <a:extLst>
              <a:ext uri="{FF2B5EF4-FFF2-40B4-BE49-F238E27FC236}">
                <a16:creationId xmlns:a16="http://schemas.microsoft.com/office/drawing/2014/main" id="{AFC1DAD6-21F4-46F3-A896-759632BBEE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77956"/>
              </p:ext>
            </p:extLst>
          </p:nvPr>
        </p:nvGraphicFramePr>
        <p:xfrm>
          <a:off x="1767962" y="7434909"/>
          <a:ext cx="9798115" cy="1461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623">
                  <a:extLst>
                    <a:ext uri="{9D8B030D-6E8A-4147-A177-3AD203B41FA5}">
                      <a16:colId xmlns:a16="http://schemas.microsoft.com/office/drawing/2014/main" val="1488256729"/>
                    </a:ext>
                  </a:extLst>
                </a:gridCol>
                <a:gridCol w="1959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9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9623">
                  <a:extLst>
                    <a:ext uri="{9D8B030D-6E8A-4147-A177-3AD203B41FA5}">
                      <a16:colId xmlns:a16="http://schemas.microsoft.com/office/drawing/2014/main" val="645751669"/>
                    </a:ext>
                  </a:extLst>
                </a:gridCol>
                <a:gridCol w="1959623">
                  <a:extLst>
                    <a:ext uri="{9D8B030D-6E8A-4147-A177-3AD203B41FA5}">
                      <a16:colId xmlns:a16="http://schemas.microsoft.com/office/drawing/2014/main" val="240242259"/>
                    </a:ext>
                  </a:extLst>
                </a:gridCol>
              </a:tblGrid>
              <a:tr h="7156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</a:rPr>
                        <a:t>보험료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4E4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A</a:t>
                      </a:r>
                      <a:r>
                        <a:rPr lang="ko-KR" altLang="en-US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B</a:t>
                      </a:r>
                      <a:r>
                        <a:rPr lang="ko-KR" altLang="en-US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C</a:t>
                      </a:r>
                      <a:r>
                        <a:rPr lang="ko-KR" altLang="en-US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D</a:t>
                      </a:r>
                      <a:r>
                        <a:rPr lang="ko-KR" altLang="en-US" sz="26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D4E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102055"/>
                  </a:ext>
                </a:extLst>
              </a:tr>
              <a:tr h="746281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+mn-ea"/>
                        <a:ea typeface="+mn-ea"/>
                      </a:endParaRPr>
                    </a:p>
                  </a:txBody>
                  <a:tcPr anchor="ctr"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보장불가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보장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</a:t>
                      </a:r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종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보장불가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900367"/>
                  </a:ext>
                </a:extLst>
              </a:tr>
            </a:tbl>
          </a:graphicData>
        </a:graphic>
      </p:graphicFrame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BA218D7B-6202-4230-A60E-9E178C1BCD16}"/>
              </a:ext>
            </a:extLst>
          </p:cNvPr>
          <p:cNvCxnSpPr>
            <a:cxnSpLocks/>
          </p:cNvCxnSpPr>
          <p:nvPr/>
        </p:nvCxnSpPr>
        <p:spPr>
          <a:xfrm>
            <a:off x="1570363" y="8916027"/>
            <a:ext cx="2159460" cy="0"/>
          </a:xfrm>
          <a:prstGeom prst="line">
            <a:avLst/>
          </a:prstGeom>
          <a:ln w="25400">
            <a:solidFill>
              <a:srgbClr val="766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BDFF2AF2-BFDC-4593-B3F1-0A07D2A2F6BB}"/>
              </a:ext>
            </a:extLst>
          </p:cNvPr>
          <p:cNvGrpSpPr/>
          <p:nvPr/>
        </p:nvGrpSpPr>
        <p:grpSpPr>
          <a:xfrm>
            <a:off x="1585602" y="8021462"/>
            <a:ext cx="2144221" cy="865486"/>
            <a:chOff x="1534620" y="7102866"/>
            <a:chExt cx="2144221" cy="865486"/>
          </a:xfrm>
          <a:effectLst/>
        </p:grpSpPr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DF65C091-167A-4F36-B661-1C0874CAD132}"/>
                </a:ext>
              </a:extLst>
            </p:cNvPr>
            <p:cNvSpPr/>
            <p:nvPr/>
          </p:nvSpPr>
          <p:spPr>
            <a:xfrm>
              <a:off x="1537364" y="7102866"/>
              <a:ext cx="2141477" cy="863105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ko-KR" altLang="en-US" sz="2200" dirty="0">
                <a:latin typeface="나눔스퀘어 네오 Regular" panose="00000500000000000000" pitchFamily="2" charset="-127"/>
                <a:ea typeface="나눔스퀘어 네오 Regular" panose="00000500000000000000" pitchFamily="2" charset="-127"/>
                <a:cs typeface="Pretendard Light" panose="02000403000000020004" pitchFamily="2" charset="-127"/>
              </a:endParaRPr>
            </a:p>
          </p:txBody>
        </p:sp>
        <p:cxnSp>
          <p:nvCxnSpPr>
            <p:cNvPr id="61" name="직선 연결선 60">
              <a:extLst>
                <a:ext uri="{FF2B5EF4-FFF2-40B4-BE49-F238E27FC236}">
                  <a16:creationId xmlns:a16="http://schemas.microsoft.com/office/drawing/2014/main" id="{639FB4E0-6EF2-4BE8-BA77-3A464873E526}"/>
                </a:ext>
              </a:extLst>
            </p:cNvPr>
            <p:cNvCxnSpPr>
              <a:cxnSpLocks/>
            </p:cNvCxnSpPr>
            <p:nvPr/>
          </p:nvCxnSpPr>
          <p:spPr>
            <a:xfrm>
              <a:off x="1534620" y="7968352"/>
              <a:ext cx="2144221" cy="0"/>
            </a:xfrm>
            <a:prstGeom prst="line">
              <a:avLst/>
            </a:prstGeom>
            <a:ln w="15875"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04921F77-A700-45FD-A7E3-17600792D87F}"/>
              </a:ext>
            </a:extLst>
          </p:cNvPr>
          <p:cNvSpPr/>
          <p:nvPr/>
        </p:nvSpPr>
        <p:spPr>
          <a:xfrm>
            <a:off x="1570363" y="7302225"/>
            <a:ext cx="2168207" cy="863105"/>
          </a:xfrm>
          <a:prstGeom prst="rect">
            <a:avLst/>
          </a:prstGeom>
          <a:solidFill>
            <a:srgbClr val="FF872D"/>
          </a:solidFill>
          <a:ln w="19050" cap="flat" cmpd="sng" algn="ctr">
            <a:noFill/>
            <a:prstDash val="solid"/>
            <a:miter lim="800000"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algn="ctr"/>
            <a:endParaRPr lang="en-US" altLang="ko-KR" sz="2400" b="1" dirty="0">
              <a:solidFill>
                <a:schemeClr val="bg1"/>
              </a:solidFill>
              <a:latin typeface="+mj-ea"/>
              <a:ea typeface="+mj-ea"/>
              <a:cs typeface="Pretendard Light" panose="02000403000000020004" pitchFamily="2" charset="-127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60930C9-D3DB-4896-B4DC-380DCAF52AAD}"/>
              </a:ext>
            </a:extLst>
          </p:cNvPr>
          <p:cNvSpPr txBox="1"/>
          <p:nvPr/>
        </p:nvSpPr>
        <p:spPr>
          <a:xfrm>
            <a:off x="1156611" y="7427696"/>
            <a:ext cx="28338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1"/>
            <a:r>
              <a:rPr lang="ko-KR" altLang="en-US" sz="32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한화</a:t>
            </a:r>
          </a:p>
        </p:txBody>
      </p: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E0583B5F-838C-4CCD-8756-C39907CFF3DD}"/>
              </a:ext>
            </a:extLst>
          </p:cNvPr>
          <p:cNvCxnSpPr>
            <a:cxnSpLocks/>
          </p:cNvCxnSpPr>
          <p:nvPr/>
        </p:nvCxnSpPr>
        <p:spPr>
          <a:xfrm>
            <a:off x="3725027" y="7302225"/>
            <a:ext cx="0" cy="1582342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FD488021-5D4C-4315-A727-A3D9CCDEFCE3}"/>
              </a:ext>
            </a:extLst>
          </p:cNvPr>
          <p:cNvSpPr txBox="1"/>
          <p:nvPr/>
        </p:nvSpPr>
        <p:spPr>
          <a:xfrm>
            <a:off x="1911053" y="8255629"/>
            <a:ext cx="1449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</a:rPr>
              <a:t>5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</a:rPr>
              <a:t>종 보장</a:t>
            </a:r>
          </a:p>
        </p:txBody>
      </p:sp>
      <p:cxnSp>
        <p:nvCxnSpPr>
          <p:cNvPr id="68" name="직선 연결선 67">
            <a:extLst>
              <a:ext uri="{FF2B5EF4-FFF2-40B4-BE49-F238E27FC236}">
                <a16:creationId xmlns:a16="http://schemas.microsoft.com/office/drawing/2014/main" id="{29D27262-0418-4B86-BB71-3FB89170884C}"/>
              </a:ext>
            </a:extLst>
          </p:cNvPr>
          <p:cNvCxnSpPr>
            <a:cxnSpLocks/>
          </p:cNvCxnSpPr>
          <p:nvPr/>
        </p:nvCxnSpPr>
        <p:spPr>
          <a:xfrm>
            <a:off x="1570363" y="7302225"/>
            <a:ext cx="2159460" cy="0"/>
          </a:xfrm>
          <a:prstGeom prst="line">
            <a:avLst/>
          </a:prstGeom>
          <a:ln w="25400">
            <a:solidFill>
              <a:srgbClr val="766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말풍선: 타원형 2">
            <a:extLst>
              <a:ext uri="{FF2B5EF4-FFF2-40B4-BE49-F238E27FC236}">
                <a16:creationId xmlns:a16="http://schemas.microsoft.com/office/drawing/2014/main" id="{1172BB29-325A-4FF7-BE3C-03CB0D6540B9}"/>
              </a:ext>
            </a:extLst>
          </p:cNvPr>
          <p:cNvSpPr/>
          <p:nvPr/>
        </p:nvSpPr>
        <p:spPr>
          <a:xfrm>
            <a:off x="631692" y="6690482"/>
            <a:ext cx="1183823" cy="1028119"/>
          </a:xfrm>
          <a:prstGeom prst="wedgeEllipseCallout">
            <a:avLst>
              <a:gd name="adj1" fmla="val 37655"/>
              <a:gd name="adj2" fmla="val 408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6BD003-A645-4B6D-88FA-4BC4AFD820B1}"/>
              </a:ext>
            </a:extLst>
          </p:cNvPr>
          <p:cNvSpPr txBox="1"/>
          <p:nvPr/>
        </p:nvSpPr>
        <p:spPr>
          <a:xfrm>
            <a:off x="695599" y="6989088"/>
            <a:ext cx="997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err="1">
                <a:latin typeface="페이퍼로지 5 Medium" pitchFamily="2" charset="-127"/>
                <a:ea typeface="페이퍼로지 5 Medium" pitchFamily="2" charset="-127"/>
              </a:rPr>
              <a:t>약제비</a:t>
            </a:r>
            <a:endParaRPr lang="ko-KR" altLang="en-US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69" name="object 3">
            <a:extLst>
              <a:ext uri="{FF2B5EF4-FFF2-40B4-BE49-F238E27FC236}">
                <a16:creationId xmlns:a16="http://schemas.microsoft.com/office/drawing/2014/main" id="{42C317B8-F382-4A67-9F08-4919855DB06E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70" name="object 3">
            <a:extLst>
              <a:ext uri="{FF2B5EF4-FFF2-40B4-BE49-F238E27FC236}">
                <a16:creationId xmlns:a16="http://schemas.microsoft.com/office/drawing/2014/main" id="{368DDFAE-CBC0-4F14-8012-98B8D02C7CE1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5644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사각형: 둥근 모서리 5">
            <a:extLst>
              <a:ext uri="{FF2B5EF4-FFF2-40B4-BE49-F238E27FC236}">
                <a16:creationId xmlns:a16="http://schemas.microsoft.com/office/drawing/2014/main" id="{8299D768-11D5-4E5B-B84B-D021B5DB8657}"/>
              </a:ext>
            </a:extLst>
          </p:cNvPr>
          <p:cNvSpPr/>
          <p:nvPr/>
        </p:nvSpPr>
        <p:spPr>
          <a:xfrm>
            <a:off x="-9274" y="20450"/>
            <a:ext cx="13004800" cy="9744834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BE3D3D-70F0-45F3-B4BC-49D3138496C4}"/>
              </a:ext>
            </a:extLst>
          </p:cNvPr>
          <p:cNvSpPr txBox="1"/>
          <p:nvPr/>
        </p:nvSpPr>
        <p:spPr>
          <a:xfrm>
            <a:off x="865385" y="5341424"/>
            <a:ext cx="109310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*100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세만기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20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년납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, 45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세여성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,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 담보보험료 기준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5077B348-CF5C-4DA4-8D9F-599876F334A1}"/>
              </a:ext>
            </a:extLst>
          </p:cNvPr>
          <p:cNvSpPr/>
          <p:nvPr/>
        </p:nvSpPr>
        <p:spPr>
          <a:xfrm>
            <a:off x="3876949" y="6618112"/>
            <a:ext cx="2525099" cy="2525099"/>
          </a:xfrm>
          <a:prstGeom prst="ellipse">
            <a:avLst/>
          </a:prstGeom>
          <a:solidFill>
            <a:srgbClr val="FFD966"/>
          </a:solidFill>
          <a:ln w="15875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BB13678F-FF3E-4B5F-B648-5EC4F45A8ACF}"/>
              </a:ext>
            </a:extLst>
          </p:cNvPr>
          <p:cNvSpPr/>
          <p:nvPr/>
        </p:nvSpPr>
        <p:spPr>
          <a:xfrm>
            <a:off x="1033184" y="6618112"/>
            <a:ext cx="2525099" cy="2525099"/>
          </a:xfrm>
          <a:prstGeom prst="ellipse">
            <a:avLst/>
          </a:prstGeom>
          <a:solidFill>
            <a:srgbClr val="FBB403"/>
          </a:solidFill>
          <a:ln w="15875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F2E0E831-8383-4412-B550-10EDF3C71C67}"/>
              </a:ext>
            </a:extLst>
          </p:cNvPr>
          <p:cNvSpPr/>
          <p:nvPr/>
        </p:nvSpPr>
        <p:spPr>
          <a:xfrm>
            <a:off x="6961801" y="6618112"/>
            <a:ext cx="2525099" cy="2525099"/>
          </a:xfrm>
          <a:prstGeom prst="ellipse">
            <a:avLst/>
          </a:prstGeom>
          <a:solidFill>
            <a:srgbClr val="FFE699"/>
          </a:solidFill>
          <a:ln w="15875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FA76114C-0254-49D9-82E4-30391ECE2B75}"/>
              </a:ext>
            </a:extLst>
          </p:cNvPr>
          <p:cNvSpPr/>
          <p:nvPr/>
        </p:nvSpPr>
        <p:spPr>
          <a:xfrm>
            <a:off x="9859924" y="6618112"/>
            <a:ext cx="2525099" cy="2525099"/>
          </a:xfrm>
          <a:prstGeom prst="ellipse">
            <a:avLst/>
          </a:prstGeom>
          <a:solidFill>
            <a:srgbClr val="FFF2CC"/>
          </a:solidFill>
          <a:ln w="15875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979924-D432-4563-94C7-6DC291D5A428}"/>
              </a:ext>
            </a:extLst>
          </p:cNvPr>
          <p:cNvSpPr txBox="1"/>
          <p:nvPr/>
        </p:nvSpPr>
        <p:spPr>
          <a:xfrm>
            <a:off x="1374647" y="7426639"/>
            <a:ext cx="18421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치료비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평생보장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E999D2F-70E1-47D0-B8E5-673F8F2D40FD}"/>
              </a:ext>
            </a:extLst>
          </p:cNvPr>
          <p:cNvSpPr txBox="1"/>
          <p:nvPr/>
        </p:nvSpPr>
        <p:spPr>
          <a:xfrm>
            <a:off x="4218414" y="7426639"/>
            <a:ext cx="18421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 err="1">
                <a:latin typeface="페이퍼로지 5 Medium" pitchFamily="2" charset="-127"/>
                <a:ea typeface="페이퍼로지 5 Medium" pitchFamily="2" charset="-127"/>
              </a:rPr>
              <a:t>약제비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평생보장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6F7FDC-1BB0-4FCA-B7DE-BE0FE2921A44}"/>
              </a:ext>
            </a:extLst>
          </p:cNvPr>
          <p:cNvSpPr txBox="1"/>
          <p:nvPr/>
        </p:nvSpPr>
        <p:spPr>
          <a:xfrm>
            <a:off x="7186042" y="7426639"/>
            <a:ext cx="21194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모든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급여</a:t>
            </a:r>
            <a:r>
              <a:rPr lang="en-US" altLang="ko-KR" sz="3200" dirty="0">
                <a:latin typeface="페이퍼로지 5 Medium" pitchFamily="2" charset="-127"/>
                <a:ea typeface="페이퍼로지 5 Medium" pitchFamily="2" charset="-127"/>
              </a:rPr>
              <a:t>/</a:t>
            </a:r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비급여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BDE6C1-424F-4CC1-9BB8-4EC50D1D07F4}"/>
              </a:ext>
            </a:extLst>
          </p:cNvPr>
          <p:cNvSpPr txBox="1"/>
          <p:nvPr/>
        </p:nvSpPr>
        <p:spPr>
          <a:xfrm>
            <a:off x="10076529" y="7426639"/>
            <a:ext cx="21194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</a:rPr>
              <a:t>보험료 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en-US" altLang="ko-KR" sz="3200" dirty="0">
                <a:latin typeface="페이퍼로지 5 Medium" pitchFamily="2" charset="-127"/>
                <a:ea typeface="페이퍼로지 5 Medium" pitchFamily="2" charset="-127"/>
              </a:rPr>
              <a:t>No.1</a:t>
            </a: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FD3637B2-EF61-4704-9741-BB989DA0C436}"/>
              </a:ext>
            </a:extLst>
          </p:cNvPr>
          <p:cNvSpPr/>
          <p:nvPr/>
        </p:nvSpPr>
        <p:spPr>
          <a:xfrm>
            <a:off x="2124282" y="7083739"/>
            <a:ext cx="342900" cy="342900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1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55A4CE45-9E20-477E-BE55-53F74C8BDEFC}"/>
              </a:ext>
            </a:extLst>
          </p:cNvPr>
          <p:cNvSpPr/>
          <p:nvPr/>
        </p:nvSpPr>
        <p:spPr>
          <a:xfrm>
            <a:off x="4982457" y="7083739"/>
            <a:ext cx="342900" cy="342900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2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3ED48437-EF7C-4B06-A77E-2D9282A18A65}"/>
              </a:ext>
            </a:extLst>
          </p:cNvPr>
          <p:cNvSpPr/>
          <p:nvPr/>
        </p:nvSpPr>
        <p:spPr>
          <a:xfrm>
            <a:off x="8057328" y="7083739"/>
            <a:ext cx="342900" cy="342900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3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112C7146-1CCC-44DB-82DF-9EAB9E5F1961}"/>
              </a:ext>
            </a:extLst>
          </p:cNvPr>
          <p:cNvSpPr/>
          <p:nvPr/>
        </p:nvSpPr>
        <p:spPr>
          <a:xfrm>
            <a:off x="10932684" y="7083739"/>
            <a:ext cx="342900" cy="342900"/>
          </a:xfrm>
          <a:prstGeom prst="ellipse">
            <a:avLst/>
          </a:prstGeom>
          <a:solidFill>
            <a:srgbClr val="766A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4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D671411B-BAFC-4EF1-B33F-8CFF85AA0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9" b="95676" l="7930" r="96916">
                        <a14:foregroundMark x1="92511" y1="56216" x2="92511" y2="56216"/>
                        <a14:foregroundMark x1="95154" y1="62703" x2="95154" y2="62703"/>
                        <a14:foregroundMark x1="90308" y1="60541" x2="90308" y2="60541"/>
                        <a14:foregroundMark x1="85903" y1="53514" x2="85903" y2="53514"/>
                        <a14:foregroundMark x1="37885" y1="89189" x2="37885" y2="89189"/>
                        <a14:foregroundMark x1="40088" y1="93514" x2="40088" y2="93514"/>
                        <a14:foregroundMark x1="83700" y1="48108" x2="83700" y2="48108"/>
                        <a14:foregroundMark x1="89868" y1="41081" x2="89427" y2="42703"/>
                        <a14:foregroundMark x1="85022" y1="66486" x2="83700" y2="41622"/>
                        <a14:foregroundMark x1="51101" y1="9730" x2="51101" y2="9730"/>
                        <a14:foregroundMark x1="93833" y1="78919" x2="93833" y2="78919"/>
                        <a14:foregroundMark x1="96035" y1="71892" x2="94714" y2="50811"/>
                        <a14:foregroundMark x1="96916" y1="46486" x2="95154" y2="37297"/>
                        <a14:foregroundMark x1="42731" y1="94595" x2="42731" y2="94595"/>
                        <a14:foregroundMark x1="53304" y1="8649" x2="53304" y2="8649"/>
                        <a14:foregroundMark x1="7930" y1="62162" x2="7930" y2="62162"/>
                        <a14:foregroundMark x1="8370" y1="49189" x2="8370" y2="49189"/>
                        <a14:foregroundMark x1="11454" y1="38378" x2="11454" y2="38378"/>
                        <a14:foregroundMark x1="70925" y1="82162" x2="70925" y2="82162"/>
                        <a14:foregroundMark x1="92070" y1="80541" x2="92070" y2="80541"/>
                        <a14:foregroundMark x1="46696" y1="95676" x2="46696" y2="95676"/>
                        <a14:foregroundMark x1="37885" y1="95135" x2="37885" y2="95135"/>
                        <a14:foregroundMark x1="96916" y1="59459" x2="96916" y2="594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391257">
            <a:off x="859998" y="6515324"/>
            <a:ext cx="808397" cy="658826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93204B96-D311-4F0C-BEA0-F36A62CC9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9" b="95676" l="7930" r="96916">
                        <a14:foregroundMark x1="92511" y1="56216" x2="92511" y2="56216"/>
                        <a14:foregroundMark x1="95154" y1="62703" x2="95154" y2="62703"/>
                        <a14:foregroundMark x1="90308" y1="60541" x2="90308" y2="60541"/>
                        <a14:foregroundMark x1="85903" y1="53514" x2="85903" y2="53514"/>
                        <a14:foregroundMark x1="37885" y1="89189" x2="37885" y2="89189"/>
                        <a14:foregroundMark x1="40088" y1="93514" x2="40088" y2="93514"/>
                        <a14:foregroundMark x1="83700" y1="48108" x2="83700" y2="48108"/>
                        <a14:foregroundMark x1="89868" y1="41081" x2="89427" y2="42703"/>
                        <a14:foregroundMark x1="85022" y1="66486" x2="83700" y2="41622"/>
                        <a14:foregroundMark x1="51101" y1="9730" x2="51101" y2="9730"/>
                        <a14:foregroundMark x1="93833" y1="78919" x2="93833" y2="78919"/>
                        <a14:foregroundMark x1="96035" y1="71892" x2="94714" y2="50811"/>
                        <a14:foregroundMark x1="96916" y1="46486" x2="95154" y2="37297"/>
                        <a14:foregroundMark x1="42731" y1="94595" x2="42731" y2="94595"/>
                        <a14:foregroundMark x1="53304" y1="8649" x2="53304" y2="8649"/>
                        <a14:foregroundMark x1="7930" y1="62162" x2="7930" y2="62162"/>
                        <a14:foregroundMark x1="8370" y1="49189" x2="8370" y2="49189"/>
                        <a14:foregroundMark x1="11454" y1="38378" x2="11454" y2="38378"/>
                        <a14:foregroundMark x1="70925" y1="82162" x2="70925" y2="82162"/>
                        <a14:foregroundMark x1="92070" y1="80541" x2="92070" y2="80541"/>
                        <a14:foregroundMark x1="46696" y1="95676" x2="46696" y2="95676"/>
                        <a14:foregroundMark x1="37885" y1="95135" x2="37885" y2="95135"/>
                        <a14:foregroundMark x1="96916" y1="59459" x2="96916" y2="594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391257">
            <a:off x="3700187" y="6515324"/>
            <a:ext cx="808397" cy="658826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71851517-7E45-4909-9D81-33BE0D216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9" b="95676" l="7930" r="96916">
                        <a14:foregroundMark x1="92511" y1="56216" x2="92511" y2="56216"/>
                        <a14:foregroundMark x1="95154" y1="62703" x2="95154" y2="62703"/>
                        <a14:foregroundMark x1="90308" y1="60541" x2="90308" y2="60541"/>
                        <a14:foregroundMark x1="85903" y1="53514" x2="85903" y2="53514"/>
                        <a14:foregroundMark x1="37885" y1="89189" x2="37885" y2="89189"/>
                        <a14:foregroundMark x1="40088" y1="93514" x2="40088" y2="93514"/>
                        <a14:foregroundMark x1="83700" y1="48108" x2="83700" y2="48108"/>
                        <a14:foregroundMark x1="89868" y1="41081" x2="89427" y2="42703"/>
                        <a14:foregroundMark x1="85022" y1="66486" x2="83700" y2="41622"/>
                        <a14:foregroundMark x1="51101" y1="9730" x2="51101" y2="9730"/>
                        <a14:foregroundMark x1="93833" y1="78919" x2="93833" y2="78919"/>
                        <a14:foregroundMark x1="96035" y1="71892" x2="94714" y2="50811"/>
                        <a14:foregroundMark x1="96916" y1="46486" x2="95154" y2="37297"/>
                        <a14:foregroundMark x1="42731" y1="94595" x2="42731" y2="94595"/>
                        <a14:foregroundMark x1="53304" y1="8649" x2="53304" y2="8649"/>
                        <a14:foregroundMark x1="7930" y1="62162" x2="7930" y2="62162"/>
                        <a14:foregroundMark x1="8370" y1="49189" x2="8370" y2="49189"/>
                        <a14:foregroundMark x1="11454" y1="38378" x2="11454" y2="38378"/>
                        <a14:foregroundMark x1="70925" y1="82162" x2="70925" y2="82162"/>
                        <a14:foregroundMark x1="92070" y1="80541" x2="92070" y2="80541"/>
                        <a14:foregroundMark x1="46696" y1="95676" x2="46696" y2="95676"/>
                        <a14:foregroundMark x1="37885" y1="95135" x2="37885" y2="95135"/>
                        <a14:foregroundMark x1="96916" y1="59459" x2="96916" y2="594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391257">
            <a:off x="6812367" y="6515324"/>
            <a:ext cx="808397" cy="658826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2B5D657A-67D2-40ED-9911-67E6FAB48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49" b="95676" l="7930" r="96916">
                        <a14:foregroundMark x1="92511" y1="56216" x2="92511" y2="56216"/>
                        <a14:foregroundMark x1="95154" y1="62703" x2="95154" y2="62703"/>
                        <a14:foregroundMark x1="90308" y1="60541" x2="90308" y2="60541"/>
                        <a14:foregroundMark x1="85903" y1="53514" x2="85903" y2="53514"/>
                        <a14:foregroundMark x1="37885" y1="89189" x2="37885" y2="89189"/>
                        <a14:foregroundMark x1="40088" y1="93514" x2="40088" y2="93514"/>
                        <a14:foregroundMark x1="83700" y1="48108" x2="83700" y2="48108"/>
                        <a14:foregroundMark x1="89868" y1="41081" x2="89427" y2="42703"/>
                        <a14:foregroundMark x1="85022" y1="66486" x2="83700" y2="41622"/>
                        <a14:foregroundMark x1="51101" y1="9730" x2="51101" y2="9730"/>
                        <a14:foregroundMark x1="93833" y1="78919" x2="93833" y2="78919"/>
                        <a14:foregroundMark x1="96035" y1="71892" x2="94714" y2="50811"/>
                        <a14:foregroundMark x1="96916" y1="46486" x2="95154" y2="37297"/>
                        <a14:foregroundMark x1="42731" y1="94595" x2="42731" y2="94595"/>
                        <a14:foregroundMark x1="53304" y1="8649" x2="53304" y2="8649"/>
                        <a14:foregroundMark x1="7930" y1="62162" x2="7930" y2="62162"/>
                        <a14:foregroundMark x1="8370" y1="49189" x2="8370" y2="49189"/>
                        <a14:foregroundMark x1="11454" y1="38378" x2="11454" y2="38378"/>
                        <a14:foregroundMark x1="70925" y1="82162" x2="70925" y2="82162"/>
                        <a14:foregroundMark x1="92070" y1="80541" x2="92070" y2="80541"/>
                        <a14:foregroundMark x1="46696" y1="95676" x2="46696" y2="95676"/>
                        <a14:foregroundMark x1="37885" y1="95135" x2="37885" y2="95135"/>
                        <a14:foregroundMark x1="96916" y1="59459" x2="96916" y2="594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391257">
            <a:off x="9837004" y="6515324"/>
            <a:ext cx="808397" cy="658826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3B6ED66C-5100-4EBD-8561-49BC495A9570}"/>
              </a:ext>
            </a:extLst>
          </p:cNvPr>
          <p:cNvSpPr txBox="1"/>
          <p:nvPr/>
        </p:nvSpPr>
        <p:spPr>
          <a:xfrm>
            <a:off x="114702" y="6248780"/>
            <a:ext cx="13556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latin typeface="페이퍼로지 4 Regular" pitchFamily="2" charset="-127"/>
                <a:ea typeface="페이퍼로지 4 Regular" pitchFamily="2" charset="-127"/>
              </a:rPr>
              <a:t>보장 기간 </a:t>
            </a:r>
            <a:r>
              <a:rPr lang="en-US" altLang="ko-KR" sz="1600" b="1" dirty="0">
                <a:latin typeface="페이퍼로지 4 Regular" pitchFamily="2" charset="-127"/>
                <a:ea typeface="페이퍼로지 4 Regular" pitchFamily="2" charset="-127"/>
              </a:rPr>
              <a:t>K.O</a:t>
            </a:r>
            <a:endParaRPr lang="ko-KR" altLang="en-US" sz="1600" b="1" dirty="0"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AEB0331-A92C-44E2-A021-FD797BF24ACF}"/>
              </a:ext>
            </a:extLst>
          </p:cNvPr>
          <p:cNvSpPr txBox="1"/>
          <p:nvPr/>
        </p:nvSpPr>
        <p:spPr>
          <a:xfrm>
            <a:off x="2926066" y="6248780"/>
            <a:ext cx="1814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latin typeface="페이퍼로지 4 Regular" pitchFamily="2" charset="-127"/>
                <a:ea typeface="페이퍼로지 4 Regular" pitchFamily="2" charset="-127"/>
              </a:rPr>
              <a:t>보장 범위</a:t>
            </a:r>
            <a:r>
              <a:rPr lang="en-US" altLang="ko-KR" sz="1600" b="1" dirty="0"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sz="1600" b="1" dirty="0">
                <a:latin typeface="페이퍼로지 4 Regular" pitchFamily="2" charset="-127"/>
                <a:ea typeface="페이퍼로지 4 Regular" pitchFamily="2" charset="-127"/>
              </a:rPr>
              <a:t>기간 </a:t>
            </a:r>
            <a:r>
              <a:rPr lang="en-US" altLang="ko-KR" sz="1600" b="1" dirty="0">
                <a:latin typeface="페이퍼로지 4 Regular" pitchFamily="2" charset="-127"/>
                <a:ea typeface="페이퍼로지 4 Regular" pitchFamily="2" charset="-127"/>
              </a:rPr>
              <a:t>K.O</a:t>
            </a:r>
            <a:endParaRPr lang="ko-KR" altLang="en-US" sz="1600" b="1" dirty="0"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08D9418-9DD6-40D6-9B18-D37645928E62}"/>
              </a:ext>
            </a:extLst>
          </p:cNvPr>
          <p:cNvSpPr txBox="1"/>
          <p:nvPr/>
        </p:nvSpPr>
        <p:spPr>
          <a:xfrm>
            <a:off x="6160812" y="6248780"/>
            <a:ext cx="13572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latin typeface="페이퍼로지 4 Regular" pitchFamily="2" charset="-127"/>
                <a:ea typeface="페이퍼로지 4 Regular" pitchFamily="2" charset="-127"/>
              </a:rPr>
              <a:t>보장 범위 </a:t>
            </a:r>
            <a:r>
              <a:rPr lang="en-US" altLang="ko-KR" sz="1600" b="1" dirty="0">
                <a:latin typeface="페이퍼로지 4 Regular" pitchFamily="2" charset="-127"/>
                <a:ea typeface="페이퍼로지 4 Regular" pitchFamily="2" charset="-127"/>
              </a:rPr>
              <a:t>K.O</a:t>
            </a:r>
            <a:endParaRPr lang="ko-KR" altLang="en-US" sz="1600" b="1" dirty="0"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EFD40EF-FDEA-4EAC-BC94-0561FA0C1FC4}"/>
              </a:ext>
            </a:extLst>
          </p:cNvPr>
          <p:cNvSpPr txBox="1"/>
          <p:nvPr/>
        </p:nvSpPr>
        <p:spPr>
          <a:xfrm>
            <a:off x="9370520" y="6248780"/>
            <a:ext cx="1131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latin typeface="페이퍼로지 4 Regular" pitchFamily="2" charset="-127"/>
                <a:ea typeface="페이퍼로지 4 Regular" pitchFamily="2" charset="-127"/>
              </a:rPr>
              <a:t>보험료 </a:t>
            </a:r>
            <a:r>
              <a:rPr lang="en-US" altLang="ko-KR" sz="1600" b="1" dirty="0">
                <a:latin typeface="페이퍼로지 4 Regular" pitchFamily="2" charset="-127"/>
                <a:ea typeface="페이퍼로지 4 Regular" pitchFamily="2" charset="-127"/>
              </a:rPr>
              <a:t>K.O</a:t>
            </a:r>
            <a:endParaRPr lang="ko-KR" altLang="en-US" sz="1600" b="1" dirty="0">
              <a:latin typeface="페이퍼로지 4 Regular" pitchFamily="2" charset="-127"/>
              <a:ea typeface="페이퍼로지 4 Regular" pitchFamily="2" charset="-127"/>
            </a:endParaRPr>
          </a:p>
        </p:txBody>
      </p:sp>
      <p:graphicFrame>
        <p:nvGraphicFramePr>
          <p:cNvPr id="59" name="Table 11">
            <a:extLst>
              <a:ext uri="{FF2B5EF4-FFF2-40B4-BE49-F238E27FC236}">
                <a16:creationId xmlns:a16="http://schemas.microsoft.com/office/drawing/2014/main" id="{474EE9E5-388A-4A8A-A48C-7246EC914267}"/>
              </a:ext>
            </a:extLst>
          </p:cNvPr>
          <p:cNvGraphicFramePr>
            <a:graphicFrameLocks noGrp="1"/>
          </p:cNvGraphicFramePr>
          <p:nvPr/>
        </p:nvGraphicFramePr>
        <p:xfrm>
          <a:off x="4816095" y="2402563"/>
          <a:ext cx="6866512" cy="2904520"/>
        </p:xfrm>
        <a:graphic>
          <a:graphicData uri="http://schemas.openxmlformats.org/drawingml/2006/table">
            <a:tbl>
              <a:tblPr/>
              <a:tblGrid>
                <a:gridCol w="1716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6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66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66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6130">
                <a:tc>
                  <a:txBody>
                    <a:bodyPr/>
                    <a:lstStyle/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S-Core Dream 5 Medium"/>
                        </a:rPr>
                        <a:t>1</a:t>
                      </a:r>
                      <a:r>
                        <a:rPr lang="ko-KR" altLang="en-US" sz="2400" b="0" i="0" u="none" strike="noStrik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S-Core Dream 5 Medium"/>
                        </a:rPr>
                        <a:t>억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S-Core Dream 5 Medium"/>
                      </a:endParaRPr>
                    </a:p>
                  </a:txBody>
                  <a:tcPr marL="25400" marR="25400" marT="66800" marB="6680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83000"/>
                        </a:lnSpc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6,500</a:t>
                      </a:r>
                      <a:r>
                        <a:rPr lang="ko-KR" altLang="en-US" sz="24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만원</a:t>
                      </a:r>
                      <a:endParaRPr lang="en-US" sz="240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25400" marR="25400" marT="25400" marB="2540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83000"/>
                        </a:lnSpc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9</a:t>
                      </a:r>
                      <a:r>
                        <a:rPr lang="ko-KR" altLang="en-US" sz="24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천만원</a:t>
                      </a:r>
                      <a:endParaRPr lang="en-US" sz="240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25400" marR="25400" marT="25400" marB="2540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1.05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130">
                <a:tc>
                  <a:txBody>
                    <a:bodyPr/>
                    <a:lstStyle/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S-Core Dream 5 Medium"/>
                        </a:rPr>
                        <a:t>10</a:t>
                      </a:r>
                      <a:r>
                        <a:rPr lang="ko-KR" altLang="en-US" sz="2400" b="0" i="0" u="none" strike="noStrik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S-Core Dream 5 Medium"/>
                        </a:rPr>
                        <a:t>억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S-Core Dream 5 Medium"/>
                      </a:endParaRPr>
                    </a:p>
                  </a:txBody>
                  <a:tcPr marL="25400" marR="25400" marT="66665" marB="6666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83000"/>
                        </a:lnSpc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6.5</a:t>
                      </a:r>
                      <a:r>
                        <a:rPr lang="ko-KR" altLang="en-US" sz="24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</a:t>
                      </a:r>
                      <a:endParaRPr lang="en-US" sz="240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25400" marR="25400" marT="25400" marB="2540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83000"/>
                        </a:lnSpc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9</a:t>
                      </a:r>
                      <a:r>
                        <a:rPr lang="ko-KR" altLang="en-US" sz="24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</a:t>
                      </a:r>
                      <a:endParaRPr lang="en-US" sz="240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25400" marR="25400" marT="25400" marB="2540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10.5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613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33,617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29,100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25,400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37,920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6130">
                <a:tc>
                  <a:txBody>
                    <a:bodyPr/>
                    <a:lstStyle/>
                    <a:p>
                      <a:pPr lvl="0" algn="ctr">
                        <a:lnSpc>
                          <a:spcPct val="91714"/>
                        </a:lnSpc>
                        <a:defRPr/>
                      </a:pPr>
                      <a:r>
                        <a:rPr lang="ko-KR" altLang="en-US" sz="2400" b="0" i="0" u="none" strike="noStrik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S-Core Dream 5 Medium"/>
                        </a:rPr>
                        <a:t>보장불가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S-Core Dream 5 Medium"/>
                      </a:endParaRPr>
                    </a:p>
                  </a:txBody>
                  <a:tcPr marL="25400" marR="25400" marT="66665" marB="6666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83000"/>
                        </a:lnSpc>
                        <a:defRPr/>
                      </a:pPr>
                      <a:r>
                        <a:rPr lang="ko-KR" altLang="en-US" sz="240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보장</a:t>
                      </a:r>
                      <a:endParaRPr lang="en-US" sz="240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25400" marR="25400" marT="25400" marB="2540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9171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S-Core Dream 5 Medium"/>
                        </a:rPr>
                        <a:t>1</a:t>
                      </a:r>
                      <a:r>
                        <a:rPr kumimoji="0" lang="ko-KR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S-Core Dream 5 Medium"/>
                        </a:rPr>
                        <a:t>종</a:t>
                      </a:r>
                      <a:endParaRPr kumimoji="0" lang="en-US" altLang="ko-K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S-Core Dream 5 Medium"/>
                      </a:endParaRPr>
                    </a:p>
                  </a:txBody>
                  <a:tcPr marL="25400" marR="25400" marT="25400" marB="2540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9171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S-Core Dream 5 Medium"/>
                        </a:rPr>
                        <a:t>보장불가</a:t>
                      </a:r>
                      <a:endParaRPr kumimoji="0" lang="en-US" altLang="ko-K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S-Core Dream 5 Medium"/>
                      </a:endParaRPr>
                    </a:p>
                  </a:txBody>
                  <a:tcPr marL="25400" marR="25400" marT="25400" marB="2540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68195305-6B43-4FE5-B9C2-AEA2AF7118D2}"/>
              </a:ext>
            </a:extLst>
          </p:cNvPr>
          <p:cNvGrpSpPr/>
          <p:nvPr/>
        </p:nvGrpSpPr>
        <p:grpSpPr>
          <a:xfrm>
            <a:off x="4823213" y="1764611"/>
            <a:ext cx="1724274" cy="648908"/>
            <a:chOff x="5989320" y="3708400"/>
            <a:chExt cx="3302000" cy="1092200"/>
          </a:xfrm>
          <a:solidFill>
            <a:srgbClr val="C00000"/>
          </a:solidFill>
        </p:grpSpPr>
        <p:sp>
          <p:nvSpPr>
            <p:cNvPr id="121" name="사각형: 둥근 모서리 120">
              <a:extLst>
                <a:ext uri="{FF2B5EF4-FFF2-40B4-BE49-F238E27FC236}">
                  <a16:creationId xmlns:a16="http://schemas.microsoft.com/office/drawing/2014/main" id="{EB80F003-17B6-44D5-B263-1B0083CABF1D}"/>
                </a:ext>
              </a:extLst>
            </p:cNvPr>
            <p:cNvSpPr/>
            <p:nvPr/>
          </p:nvSpPr>
          <p:spPr>
            <a:xfrm>
              <a:off x="5994399" y="3708400"/>
              <a:ext cx="3296920" cy="109219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직사각형 121">
              <a:extLst>
                <a:ext uri="{FF2B5EF4-FFF2-40B4-BE49-F238E27FC236}">
                  <a16:creationId xmlns:a16="http://schemas.microsoft.com/office/drawing/2014/main" id="{92AA594E-93CC-4858-A9B0-0C0AE15D4833}"/>
                </a:ext>
              </a:extLst>
            </p:cNvPr>
            <p:cNvSpPr/>
            <p:nvPr/>
          </p:nvSpPr>
          <p:spPr>
            <a:xfrm>
              <a:off x="5989320" y="4209021"/>
              <a:ext cx="3302000" cy="5915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05B1458A-F9BA-4365-BC72-D98415D64C73}"/>
              </a:ext>
            </a:extLst>
          </p:cNvPr>
          <p:cNvGrpSpPr/>
          <p:nvPr/>
        </p:nvGrpSpPr>
        <p:grpSpPr>
          <a:xfrm>
            <a:off x="6542737" y="1764606"/>
            <a:ext cx="1721621" cy="648908"/>
            <a:chOff x="5989320" y="3708400"/>
            <a:chExt cx="3302000" cy="1092200"/>
          </a:xfrm>
          <a:solidFill>
            <a:srgbClr val="00B0F0"/>
          </a:solidFill>
        </p:grpSpPr>
        <p:sp>
          <p:nvSpPr>
            <p:cNvPr id="124" name="사각형: 둥근 모서리 123">
              <a:extLst>
                <a:ext uri="{FF2B5EF4-FFF2-40B4-BE49-F238E27FC236}">
                  <a16:creationId xmlns:a16="http://schemas.microsoft.com/office/drawing/2014/main" id="{FF5AB391-4471-4903-B84B-41756273DF4A}"/>
                </a:ext>
              </a:extLst>
            </p:cNvPr>
            <p:cNvSpPr/>
            <p:nvPr/>
          </p:nvSpPr>
          <p:spPr>
            <a:xfrm>
              <a:off x="5994399" y="3708400"/>
              <a:ext cx="3296920" cy="109219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직사각형 124">
              <a:extLst>
                <a:ext uri="{FF2B5EF4-FFF2-40B4-BE49-F238E27FC236}">
                  <a16:creationId xmlns:a16="http://schemas.microsoft.com/office/drawing/2014/main" id="{26FC520F-84A6-4DB0-A92D-02A17C29F1C0}"/>
                </a:ext>
              </a:extLst>
            </p:cNvPr>
            <p:cNvSpPr/>
            <p:nvPr/>
          </p:nvSpPr>
          <p:spPr>
            <a:xfrm>
              <a:off x="5989320" y="4209021"/>
              <a:ext cx="3302000" cy="5915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DBA097D7-C942-4B25-A91A-991797191E35}"/>
              </a:ext>
            </a:extLst>
          </p:cNvPr>
          <p:cNvGrpSpPr/>
          <p:nvPr/>
        </p:nvGrpSpPr>
        <p:grpSpPr>
          <a:xfrm>
            <a:off x="8264904" y="1764603"/>
            <a:ext cx="1718973" cy="648908"/>
            <a:chOff x="5989320" y="3708400"/>
            <a:chExt cx="3302000" cy="1092200"/>
          </a:xfrm>
          <a:solidFill>
            <a:schemeClr val="accent4"/>
          </a:solidFill>
        </p:grpSpPr>
        <p:sp>
          <p:nvSpPr>
            <p:cNvPr id="127" name="사각형: 둥근 모서리 126">
              <a:extLst>
                <a:ext uri="{FF2B5EF4-FFF2-40B4-BE49-F238E27FC236}">
                  <a16:creationId xmlns:a16="http://schemas.microsoft.com/office/drawing/2014/main" id="{98195683-E882-4F7D-9D33-7323B2E7EF3F}"/>
                </a:ext>
              </a:extLst>
            </p:cNvPr>
            <p:cNvSpPr/>
            <p:nvPr/>
          </p:nvSpPr>
          <p:spPr>
            <a:xfrm>
              <a:off x="5994399" y="3708400"/>
              <a:ext cx="3296920" cy="109219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직사각형 127">
              <a:extLst>
                <a:ext uri="{FF2B5EF4-FFF2-40B4-BE49-F238E27FC236}">
                  <a16:creationId xmlns:a16="http://schemas.microsoft.com/office/drawing/2014/main" id="{095F0000-168B-4353-B3F5-0E252004D7A7}"/>
                </a:ext>
              </a:extLst>
            </p:cNvPr>
            <p:cNvSpPr/>
            <p:nvPr/>
          </p:nvSpPr>
          <p:spPr>
            <a:xfrm>
              <a:off x="5989320" y="4209021"/>
              <a:ext cx="3302000" cy="5915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A3FE9DB6-1FB2-453F-89A1-5CB25FA98641}"/>
              </a:ext>
            </a:extLst>
          </p:cNvPr>
          <p:cNvGrpSpPr/>
          <p:nvPr/>
        </p:nvGrpSpPr>
        <p:grpSpPr>
          <a:xfrm>
            <a:off x="9978981" y="1764609"/>
            <a:ext cx="1718972" cy="648908"/>
            <a:chOff x="5989320" y="3708400"/>
            <a:chExt cx="3302000" cy="1092200"/>
          </a:xfrm>
          <a:solidFill>
            <a:srgbClr val="00B050"/>
          </a:solidFill>
        </p:grpSpPr>
        <p:sp>
          <p:nvSpPr>
            <p:cNvPr id="130" name="사각형: 둥근 모서리 129">
              <a:extLst>
                <a:ext uri="{FF2B5EF4-FFF2-40B4-BE49-F238E27FC236}">
                  <a16:creationId xmlns:a16="http://schemas.microsoft.com/office/drawing/2014/main" id="{30D3A68A-3AF6-49F8-B4C4-9F6FF9C8A70D}"/>
                </a:ext>
              </a:extLst>
            </p:cNvPr>
            <p:cNvSpPr/>
            <p:nvPr/>
          </p:nvSpPr>
          <p:spPr>
            <a:xfrm>
              <a:off x="5994399" y="3708400"/>
              <a:ext cx="3296920" cy="109219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직사각형 130">
              <a:extLst>
                <a:ext uri="{FF2B5EF4-FFF2-40B4-BE49-F238E27FC236}">
                  <a16:creationId xmlns:a16="http://schemas.microsoft.com/office/drawing/2014/main" id="{B54AB156-B105-4585-805E-4F8FD286E5E4}"/>
                </a:ext>
              </a:extLst>
            </p:cNvPr>
            <p:cNvSpPr/>
            <p:nvPr/>
          </p:nvSpPr>
          <p:spPr>
            <a:xfrm>
              <a:off x="5989320" y="4209021"/>
              <a:ext cx="3302000" cy="5915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35" name="표 134">
            <a:extLst>
              <a:ext uri="{FF2B5EF4-FFF2-40B4-BE49-F238E27FC236}">
                <a16:creationId xmlns:a16="http://schemas.microsoft.com/office/drawing/2014/main" id="{7AE30248-AF45-43CA-806E-85A61E64B794}"/>
              </a:ext>
            </a:extLst>
          </p:cNvPr>
          <p:cNvGraphicFramePr>
            <a:graphicFrameLocks noGrp="1"/>
          </p:cNvGraphicFramePr>
          <p:nvPr/>
        </p:nvGraphicFramePr>
        <p:xfrm>
          <a:off x="1029690" y="2337502"/>
          <a:ext cx="1168173" cy="2904520"/>
        </p:xfrm>
        <a:graphic>
          <a:graphicData uri="http://schemas.openxmlformats.org/drawingml/2006/table">
            <a:tbl>
              <a:tblPr/>
              <a:tblGrid>
                <a:gridCol w="1168173">
                  <a:extLst>
                    <a:ext uri="{9D8B030D-6E8A-4147-A177-3AD203B41FA5}">
                      <a16:colId xmlns:a16="http://schemas.microsoft.com/office/drawing/2014/main" val="851374357"/>
                    </a:ext>
                  </a:extLst>
                </a:gridCol>
              </a:tblGrid>
              <a:tr h="7261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연간한도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601917"/>
                  </a:ext>
                </a:extLst>
              </a:tr>
              <a:tr h="72613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</a:t>
                      </a:r>
                      <a:r>
                        <a:rPr lang="ko-KR" altLang="en-US" sz="1800" b="0" dirty="0" err="1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년한도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445748"/>
                  </a:ext>
                </a:extLst>
              </a:tr>
              <a:tr h="726130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보험료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150340"/>
                  </a:ext>
                </a:extLst>
              </a:tr>
              <a:tr h="726130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0" dirty="0" err="1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약제비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633302"/>
                  </a:ext>
                </a:extLst>
              </a:tr>
            </a:tbl>
          </a:graphicData>
        </a:graphic>
      </p:graphicFrame>
      <p:grpSp>
        <p:nvGrpSpPr>
          <p:cNvPr id="136" name="그룹 135">
            <a:extLst>
              <a:ext uri="{FF2B5EF4-FFF2-40B4-BE49-F238E27FC236}">
                <a16:creationId xmlns:a16="http://schemas.microsoft.com/office/drawing/2014/main" id="{13383BFD-270B-4C09-A691-C744D837AF2A}"/>
              </a:ext>
            </a:extLst>
          </p:cNvPr>
          <p:cNvGrpSpPr/>
          <p:nvPr/>
        </p:nvGrpSpPr>
        <p:grpSpPr>
          <a:xfrm>
            <a:off x="1025624" y="1828923"/>
            <a:ext cx="1174873" cy="494861"/>
            <a:chOff x="5989320" y="3708400"/>
            <a:chExt cx="3302000" cy="1092200"/>
          </a:xfrm>
          <a:solidFill>
            <a:srgbClr val="F2F2F2"/>
          </a:solidFill>
        </p:grpSpPr>
        <p:sp>
          <p:nvSpPr>
            <p:cNvPr id="137" name="사각형: 둥근 모서리 136">
              <a:extLst>
                <a:ext uri="{FF2B5EF4-FFF2-40B4-BE49-F238E27FC236}">
                  <a16:creationId xmlns:a16="http://schemas.microsoft.com/office/drawing/2014/main" id="{81FBAD6E-8989-4C0A-8D55-D648B0F8393D}"/>
                </a:ext>
              </a:extLst>
            </p:cNvPr>
            <p:cNvSpPr/>
            <p:nvPr/>
          </p:nvSpPr>
          <p:spPr>
            <a:xfrm>
              <a:off x="6012245" y="3708400"/>
              <a:ext cx="3229978" cy="109219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8" name="직사각형 137">
              <a:extLst>
                <a:ext uri="{FF2B5EF4-FFF2-40B4-BE49-F238E27FC236}">
                  <a16:creationId xmlns:a16="http://schemas.microsoft.com/office/drawing/2014/main" id="{1CDAC810-C26E-4EAF-B9B5-1DEFA650D641}"/>
                </a:ext>
              </a:extLst>
            </p:cNvPr>
            <p:cNvSpPr/>
            <p:nvPr/>
          </p:nvSpPr>
          <p:spPr>
            <a:xfrm>
              <a:off x="5989320" y="4209021"/>
              <a:ext cx="3302000" cy="5915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aphicFrame>
        <p:nvGraphicFramePr>
          <p:cNvPr id="139" name="표 138">
            <a:extLst>
              <a:ext uri="{FF2B5EF4-FFF2-40B4-BE49-F238E27FC236}">
                <a16:creationId xmlns:a16="http://schemas.microsoft.com/office/drawing/2014/main" id="{4B73D1DD-60AB-436C-A773-6336DB306A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328018"/>
              </p:ext>
            </p:extLst>
          </p:nvPr>
        </p:nvGraphicFramePr>
        <p:xfrm>
          <a:off x="2224904" y="2193404"/>
          <a:ext cx="2587137" cy="3249448"/>
        </p:xfrm>
        <a:graphic>
          <a:graphicData uri="http://schemas.openxmlformats.org/drawingml/2006/table">
            <a:tbl>
              <a:tblPr/>
              <a:tblGrid>
                <a:gridCol w="2587137">
                  <a:extLst>
                    <a:ext uri="{9D8B030D-6E8A-4147-A177-3AD203B41FA5}">
                      <a16:colId xmlns:a16="http://schemas.microsoft.com/office/drawing/2014/main" val="956457159"/>
                    </a:ext>
                  </a:extLst>
                </a:gridCol>
              </a:tblGrid>
              <a:tr h="812362">
                <a:tc>
                  <a:txBody>
                    <a:bodyPr/>
                    <a:lstStyle/>
                    <a:p>
                      <a:pPr algn="ctr" latinLnBrk="1"/>
                      <a:endParaRPr lang="ko-KR" altLang="en-US" sz="26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2550"/>
                  </a:ext>
                </a:extLst>
              </a:tr>
              <a:tr h="812362">
                <a:tc>
                  <a:txBody>
                    <a:bodyPr/>
                    <a:lstStyle/>
                    <a:p>
                      <a:pPr algn="ctr" latinLnBrk="1"/>
                      <a:endParaRPr lang="ko-KR" altLang="en-US" sz="26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04868"/>
                  </a:ext>
                </a:extLst>
              </a:tr>
              <a:tr h="812362">
                <a:tc>
                  <a:txBody>
                    <a:bodyPr/>
                    <a:lstStyle/>
                    <a:p>
                      <a:pPr algn="ctr" latinLnBrk="1"/>
                      <a:endParaRPr lang="ko-KR" altLang="en-US" sz="26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948073"/>
                  </a:ext>
                </a:extLst>
              </a:tr>
              <a:tr h="812362">
                <a:tc>
                  <a:txBody>
                    <a:bodyPr/>
                    <a:lstStyle/>
                    <a:p>
                      <a:pPr lvl="0" algn="ctr">
                        <a:lnSpc>
                          <a:spcPct val="83000"/>
                        </a:lnSpc>
                        <a:defRPr/>
                      </a:pPr>
                      <a:endParaRPr lang="en-US" altLang="ko-KR" sz="280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112564"/>
                  </a:ext>
                </a:extLst>
              </a:tr>
            </a:tbl>
          </a:graphicData>
        </a:graphic>
      </p:graphicFrame>
      <p:sp>
        <p:nvSpPr>
          <p:cNvPr id="145" name="TextBox 144">
            <a:extLst>
              <a:ext uri="{FF2B5EF4-FFF2-40B4-BE49-F238E27FC236}">
                <a16:creationId xmlns:a16="http://schemas.microsoft.com/office/drawing/2014/main" id="{05FA7D1E-248F-4F18-A644-7C1A514557F5}"/>
              </a:ext>
            </a:extLst>
          </p:cNvPr>
          <p:cNvSpPr txBox="1"/>
          <p:nvPr/>
        </p:nvSpPr>
        <p:spPr>
          <a:xfrm>
            <a:off x="5371692" y="1884460"/>
            <a:ext cx="750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A</a:t>
            </a:r>
            <a:r>
              <a:rPr lang="ko-KR" altLang="en-US" sz="24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사 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95862FB-34AF-4DAF-8CB5-3A45188CA09C}"/>
              </a:ext>
            </a:extLst>
          </p:cNvPr>
          <p:cNvSpPr txBox="1"/>
          <p:nvPr/>
        </p:nvSpPr>
        <p:spPr>
          <a:xfrm>
            <a:off x="7117819" y="1884455"/>
            <a:ext cx="753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B</a:t>
            </a:r>
            <a:r>
              <a:rPr lang="ko-KR" altLang="en-US" sz="24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사 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46BC108A-F0A6-4C68-8073-DB6FF9F7DC90}"/>
              </a:ext>
            </a:extLst>
          </p:cNvPr>
          <p:cNvSpPr txBox="1"/>
          <p:nvPr/>
        </p:nvSpPr>
        <p:spPr>
          <a:xfrm>
            <a:off x="8848764" y="1884452"/>
            <a:ext cx="747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C</a:t>
            </a:r>
            <a:r>
              <a:rPr lang="ko-KR" altLang="en-US" sz="24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사 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3B3175D6-F055-47F2-B520-EFC3EDB4772B}"/>
              </a:ext>
            </a:extLst>
          </p:cNvPr>
          <p:cNvSpPr txBox="1"/>
          <p:nvPr/>
        </p:nvSpPr>
        <p:spPr>
          <a:xfrm>
            <a:off x="10494907" y="1884460"/>
            <a:ext cx="776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D</a:t>
            </a:r>
            <a:r>
              <a:rPr lang="ko-KR" altLang="en-US" sz="24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사 </a:t>
            </a: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50F67E23-4921-4C7F-ABCE-95C025F5BB90}"/>
              </a:ext>
            </a:extLst>
          </p:cNvPr>
          <p:cNvGrpSpPr/>
          <p:nvPr/>
        </p:nvGrpSpPr>
        <p:grpSpPr>
          <a:xfrm>
            <a:off x="2208505" y="1578324"/>
            <a:ext cx="2610012" cy="745463"/>
            <a:chOff x="5989320" y="3708400"/>
            <a:chExt cx="3302002" cy="1092200"/>
          </a:xfrm>
          <a:solidFill>
            <a:srgbClr val="FF6600"/>
          </a:solidFill>
        </p:grpSpPr>
        <p:sp>
          <p:nvSpPr>
            <p:cNvPr id="90" name="사각형: 둥근 모서리 89">
              <a:extLst>
                <a:ext uri="{FF2B5EF4-FFF2-40B4-BE49-F238E27FC236}">
                  <a16:creationId xmlns:a16="http://schemas.microsoft.com/office/drawing/2014/main" id="{1135A8A7-3CE9-4655-A2EF-DFB40F4F5911}"/>
                </a:ext>
              </a:extLst>
            </p:cNvPr>
            <p:cNvSpPr/>
            <p:nvPr/>
          </p:nvSpPr>
          <p:spPr>
            <a:xfrm>
              <a:off x="5994400" y="3708400"/>
              <a:ext cx="3296922" cy="109219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id="{8D8B951F-11D6-41FB-8892-CDCFEB153656}"/>
                </a:ext>
              </a:extLst>
            </p:cNvPr>
            <p:cNvSpPr/>
            <p:nvPr/>
          </p:nvSpPr>
          <p:spPr>
            <a:xfrm>
              <a:off x="5989320" y="4209021"/>
              <a:ext cx="3302000" cy="5915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4762D5B4-73F8-474C-AA0B-58515A98906A}"/>
              </a:ext>
            </a:extLst>
          </p:cNvPr>
          <p:cNvSpPr txBox="1"/>
          <p:nvPr/>
        </p:nvSpPr>
        <p:spPr>
          <a:xfrm>
            <a:off x="3060847" y="1697696"/>
            <a:ext cx="9957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한화 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72B664F-33C2-4722-A4C9-53FC8A307ADB}"/>
              </a:ext>
            </a:extLst>
          </p:cNvPr>
          <p:cNvSpPr/>
          <p:nvPr/>
        </p:nvSpPr>
        <p:spPr>
          <a:xfrm>
            <a:off x="2214043" y="2308800"/>
            <a:ext cx="2590622" cy="3119671"/>
          </a:xfrm>
          <a:prstGeom prst="rect">
            <a:avLst/>
          </a:prstGeom>
          <a:noFill/>
          <a:ln w="412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8ADFA8E-DC9E-4FCA-BD0C-811DF0CBCC15}"/>
              </a:ext>
            </a:extLst>
          </p:cNvPr>
          <p:cNvCxnSpPr/>
          <p:nvPr/>
        </p:nvCxnSpPr>
        <p:spPr>
          <a:xfrm>
            <a:off x="1029690" y="2314413"/>
            <a:ext cx="1175482" cy="0"/>
          </a:xfrm>
          <a:prstGeom prst="line">
            <a:avLst/>
          </a:prstGeom>
          <a:ln w="12700">
            <a:solidFill>
              <a:srgbClr val="D0CE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CF83564D-7AF9-495A-B659-388C5B20C3F5}"/>
              </a:ext>
            </a:extLst>
          </p:cNvPr>
          <p:cNvSpPr txBox="1"/>
          <p:nvPr/>
        </p:nvSpPr>
        <p:spPr>
          <a:xfrm>
            <a:off x="1315447" y="1931166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</a:rPr>
              <a:t>구분 </a:t>
            </a:r>
          </a:p>
        </p:txBody>
      </p:sp>
      <p:cxnSp>
        <p:nvCxnSpPr>
          <p:cNvPr id="96" name="직선 연결선 95">
            <a:extLst>
              <a:ext uri="{FF2B5EF4-FFF2-40B4-BE49-F238E27FC236}">
                <a16:creationId xmlns:a16="http://schemas.microsoft.com/office/drawing/2014/main" id="{D7581E01-79C6-4329-931C-124FC1E89CD7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연결선 96">
            <a:extLst>
              <a:ext uri="{FF2B5EF4-FFF2-40B4-BE49-F238E27FC236}">
                <a16:creationId xmlns:a16="http://schemas.microsoft.com/office/drawing/2014/main" id="{C55CFA61-C151-43AA-9A61-173AEE3A8724}"/>
              </a:ext>
            </a:extLst>
          </p:cNvPr>
          <p:cNvCxnSpPr>
            <a:cxnSpLocks/>
          </p:cNvCxnSpPr>
          <p:nvPr/>
        </p:nvCxnSpPr>
        <p:spPr>
          <a:xfrm>
            <a:off x="841841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9F29B564-A1F5-46C0-8238-7BFD46BF3A85}"/>
              </a:ext>
            </a:extLst>
          </p:cNvPr>
          <p:cNvSpPr txBox="1"/>
          <p:nvPr/>
        </p:nvSpPr>
        <p:spPr>
          <a:xfrm>
            <a:off x="84707" y="444369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02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A70D61A-C16D-454F-A754-3CBC36A874E0}"/>
              </a:ext>
            </a:extLst>
          </p:cNvPr>
          <p:cNvSpPr txBox="1"/>
          <p:nvPr/>
        </p:nvSpPr>
        <p:spPr>
          <a:xfrm>
            <a:off x="996608" y="444349"/>
            <a:ext cx="5686172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약제비가 돼야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, 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진짜 순환계치료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!</a:t>
            </a:r>
            <a:endParaRPr lang="ko-KR" altLang="en-US" sz="3600" spc="-70" dirty="0">
              <a:ln>
                <a:solidFill>
                  <a:schemeClr val="accent1">
                    <a:alpha val="0"/>
                  </a:schemeClr>
                </a:solidFill>
              </a:ln>
              <a:latin typeface="페이퍼로지 7 Bold" pitchFamily="2" charset="-127"/>
              <a:ea typeface="페이퍼로지 7 Bold" pitchFamily="2" charset="-127"/>
              <a:cs typeface="Pretendard Bold" panose="02000803000000020004" pitchFamily="2" charset="-127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37F14AA-FF33-48F4-A344-A5E292AF98B7}"/>
              </a:ext>
            </a:extLst>
          </p:cNvPr>
          <p:cNvSpPr txBox="1"/>
          <p:nvPr/>
        </p:nvSpPr>
        <p:spPr>
          <a:xfrm>
            <a:off x="865385" y="5474025"/>
            <a:ext cx="109310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*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한화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, B,C,D,E: 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주요순환계주요치료비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/ A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사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: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순통치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 / C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사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약물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1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종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: </a:t>
            </a:r>
            <a:r>
              <a:rPr lang="ko-KR" altLang="en-US" sz="7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경구제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페이퍼로지 4 Regular" pitchFamily="2" charset="-127"/>
                <a:ea typeface="페이퍼로지 4 Regular" pitchFamily="2" charset="-127"/>
              </a:rPr>
              <a:t> 限 보장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34B854C-A280-4FCB-BA0B-662D50C33E40}"/>
              </a:ext>
            </a:extLst>
          </p:cNvPr>
          <p:cNvSpPr/>
          <p:nvPr/>
        </p:nvSpPr>
        <p:spPr>
          <a:xfrm>
            <a:off x="4810203" y="4603400"/>
            <a:ext cx="6887749" cy="710873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 w="28575">
            <a:solidFill>
              <a:srgbClr val="FD6D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BC4AD0C9-F541-4B15-815C-1A4289913BC3}"/>
              </a:ext>
            </a:extLst>
          </p:cNvPr>
          <p:cNvSpPr/>
          <p:nvPr/>
        </p:nvSpPr>
        <p:spPr>
          <a:xfrm>
            <a:off x="2222430" y="4535496"/>
            <a:ext cx="2575071" cy="907356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 w="41275">
            <a:solidFill>
              <a:srgbClr val="FD6D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03C6DAE-D2EA-4910-9479-E1177691AE03}"/>
              </a:ext>
            </a:extLst>
          </p:cNvPr>
          <p:cNvSpPr txBox="1"/>
          <p:nvPr/>
        </p:nvSpPr>
        <p:spPr>
          <a:xfrm>
            <a:off x="2805271" y="2399350"/>
            <a:ext cx="130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</a:rPr>
              <a:t>1.05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56C4593-2C47-4F71-AA68-0C4DDB35249B}"/>
              </a:ext>
            </a:extLst>
          </p:cNvPr>
          <p:cNvSpPr txBox="1"/>
          <p:nvPr/>
        </p:nvSpPr>
        <p:spPr>
          <a:xfrm>
            <a:off x="2812117" y="3153513"/>
            <a:ext cx="130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</a:rPr>
              <a:t>10.5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5F533CF-0D7B-41BD-8C40-6452BD7BFC0F}"/>
              </a:ext>
            </a:extLst>
          </p:cNvPr>
          <p:cNvSpPr txBox="1"/>
          <p:nvPr/>
        </p:nvSpPr>
        <p:spPr>
          <a:xfrm>
            <a:off x="2666946" y="3918196"/>
            <a:ext cx="17808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>
                <a:latin typeface="페이퍼로지 5 Medium" pitchFamily="2" charset="-127"/>
                <a:ea typeface="페이퍼로지 5 Medium" pitchFamily="2" charset="-127"/>
              </a:rPr>
              <a:t>26,460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74896AD-6593-464D-89E1-3D49A13B97F2}"/>
              </a:ext>
            </a:extLst>
          </p:cNvPr>
          <p:cNvSpPr txBox="1"/>
          <p:nvPr/>
        </p:nvSpPr>
        <p:spPr>
          <a:xfrm>
            <a:off x="2793754" y="4692461"/>
            <a:ext cx="1449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</a:rPr>
              <a:t>5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</a:rPr>
              <a:t>종 보장</a:t>
            </a:r>
          </a:p>
        </p:txBody>
      </p:sp>
      <p:sp>
        <p:nvSpPr>
          <p:cNvPr id="68" name="object 3">
            <a:extLst>
              <a:ext uri="{FF2B5EF4-FFF2-40B4-BE49-F238E27FC236}">
                <a16:creationId xmlns:a16="http://schemas.microsoft.com/office/drawing/2014/main" id="{395A9121-746A-471B-826F-24B033350048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69" name="object 3">
            <a:extLst>
              <a:ext uri="{FF2B5EF4-FFF2-40B4-BE49-F238E27FC236}">
                <a16:creationId xmlns:a16="http://schemas.microsoft.com/office/drawing/2014/main" id="{09EF14BE-7A06-4A77-9493-9EBEFB9F8E11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3094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사각형: 둥근 모서리 5">
            <a:extLst>
              <a:ext uri="{FF2B5EF4-FFF2-40B4-BE49-F238E27FC236}">
                <a16:creationId xmlns:a16="http://schemas.microsoft.com/office/drawing/2014/main" id="{CC3A1509-7FBA-4799-B11B-2A794172C625}"/>
              </a:ext>
            </a:extLst>
          </p:cNvPr>
          <p:cNvSpPr/>
          <p:nvPr/>
        </p:nvSpPr>
        <p:spPr>
          <a:xfrm>
            <a:off x="0" y="10142"/>
            <a:ext cx="13004800" cy="9744834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1C6CA98F-0948-44E7-8F81-6EFCAE5E4681}"/>
              </a:ext>
            </a:extLst>
          </p:cNvPr>
          <p:cNvSpPr/>
          <p:nvPr/>
        </p:nvSpPr>
        <p:spPr>
          <a:xfrm>
            <a:off x="526752" y="4144411"/>
            <a:ext cx="11951296" cy="259089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766A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4D278F7A-5B05-4050-8062-2D9403826E20}"/>
              </a:ext>
            </a:extLst>
          </p:cNvPr>
          <p:cNvSpPr/>
          <p:nvPr/>
        </p:nvSpPr>
        <p:spPr>
          <a:xfrm>
            <a:off x="526752" y="1330224"/>
            <a:ext cx="11951296" cy="259089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766A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1812B48E-BFFD-47B8-9464-090758E17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96" b="94410" l="2410" r="99398">
                        <a14:foregroundMark x1="31627" y1="22981" x2="33735" y2="51553"/>
                        <a14:foregroundMark x1="17771" y1="8696" x2="17771" y2="8696"/>
                        <a14:foregroundMark x1="13554" y1="8696" x2="13554" y2="8696"/>
                        <a14:foregroundMark x1="93675" y1="14907" x2="93675" y2="14907"/>
                        <a14:foregroundMark x1="98494" y1="39130" x2="98494" y2="39130"/>
                        <a14:foregroundMark x1="3614" y1="37888" x2="3614" y2="37888"/>
                        <a14:foregroundMark x1="18675" y1="95031" x2="18675" y2="95031"/>
                        <a14:foregroundMark x1="9940" y1="13665" x2="17470" y2="49689"/>
                        <a14:foregroundMark x1="61145" y1="47205" x2="76506" y2="49689"/>
                        <a14:foregroundMark x1="97892" y1="37888" x2="97892" y2="37888"/>
                        <a14:foregroundMark x1="9940" y1="12422" x2="9940" y2="12422"/>
                        <a14:foregroundMark x1="11446" y1="10559" x2="11446" y2="10559"/>
                        <a14:foregroundMark x1="4217" y1="36646" x2="4217" y2="36646"/>
                        <a14:foregroundMark x1="18675" y1="94410" x2="18675" y2="94410"/>
                        <a14:foregroundMark x1="48795" y1="68944" x2="48795" y2="68944"/>
                        <a14:foregroundMark x1="51205" y1="68944" x2="51205" y2="68944"/>
                        <a14:foregroundMark x1="99398" y1="32298" x2="99398" y2="32298"/>
                        <a14:foregroundMark x1="98494" y1="38509" x2="98494" y2="46584"/>
                        <a14:foregroundMark x1="3012" y1="33540" x2="2410" y2="434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232" y="1556908"/>
            <a:ext cx="4492811" cy="93445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B75F932C-6990-4596-B406-990B969EF670}"/>
              </a:ext>
            </a:extLst>
          </p:cNvPr>
          <p:cNvSpPr txBox="1"/>
          <p:nvPr/>
        </p:nvSpPr>
        <p:spPr>
          <a:xfrm>
            <a:off x="1141137" y="1734095"/>
            <a:ext cx="4078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</a:rPr>
              <a:t>연령별로 보험료가 차이가 많이 </a:t>
            </a:r>
            <a:r>
              <a:rPr lang="ko-KR" altLang="en-US" dirty="0" err="1">
                <a:latin typeface="페이퍼로지 5 Medium" pitchFamily="2" charset="-127"/>
                <a:ea typeface="페이퍼로지 5 Medium" pitchFamily="2" charset="-127"/>
              </a:rPr>
              <a:t>난다던데</a:t>
            </a:r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…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graphicFrame>
        <p:nvGraphicFramePr>
          <p:cNvPr id="34" name="표 16">
            <a:extLst>
              <a:ext uri="{FF2B5EF4-FFF2-40B4-BE49-F238E27FC236}">
                <a16:creationId xmlns:a16="http://schemas.microsoft.com/office/drawing/2014/main" id="{C03D02D3-B77A-4C46-83E5-70261DF9C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402207"/>
              </p:ext>
            </p:extLst>
          </p:nvPr>
        </p:nvGraphicFramePr>
        <p:xfrm>
          <a:off x="5890740" y="1746961"/>
          <a:ext cx="6255157" cy="1630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4302">
                  <a:extLst>
                    <a:ext uri="{9D8B030D-6E8A-4147-A177-3AD203B41FA5}">
                      <a16:colId xmlns:a16="http://schemas.microsoft.com/office/drawing/2014/main" val="2313196334"/>
                    </a:ext>
                  </a:extLst>
                </a:gridCol>
                <a:gridCol w="1630285">
                  <a:extLst>
                    <a:ext uri="{9D8B030D-6E8A-4147-A177-3AD203B41FA5}">
                      <a16:colId xmlns:a16="http://schemas.microsoft.com/office/drawing/2014/main" val="1079045196"/>
                    </a:ext>
                  </a:extLst>
                </a:gridCol>
                <a:gridCol w="1630285">
                  <a:extLst>
                    <a:ext uri="{9D8B030D-6E8A-4147-A177-3AD203B41FA5}">
                      <a16:colId xmlns:a16="http://schemas.microsoft.com/office/drawing/2014/main" val="2135526373"/>
                    </a:ext>
                  </a:extLst>
                </a:gridCol>
                <a:gridCol w="1630285">
                  <a:extLst>
                    <a:ext uri="{9D8B030D-6E8A-4147-A177-3AD203B41FA5}">
                      <a16:colId xmlns:a16="http://schemas.microsoft.com/office/drawing/2014/main" val="3839719122"/>
                    </a:ext>
                  </a:extLst>
                </a:gridCol>
              </a:tblGrid>
              <a:tr h="4835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35</a:t>
                      </a:r>
                      <a:r>
                        <a:rPr lang="ko-KR" altLang="en-US" sz="18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45</a:t>
                      </a:r>
                      <a:r>
                        <a:rPr kumimoji="0" lang="ko-KR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55</a:t>
                      </a:r>
                      <a:r>
                        <a:rPr kumimoji="0" lang="ko-KR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7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493597"/>
                  </a:ext>
                </a:extLst>
              </a:tr>
              <a:tr h="573618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건강고지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5,155</a:t>
                      </a:r>
                      <a:r>
                        <a:rPr lang="ko-KR" altLang="en-US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2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6,685</a:t>
                      </a:r>
                      <a:r>
                        <a:rPr lang="ko-KR" altLang="en-US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2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7,960</a:t>
                      </a:r>
                      <a:r>
                        <a:rPr lang="ko-KR" altLang="en-US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2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5336968"/>
                  </a:ext>
                </a:extLst>
              </a:tr>
              <a:tr h="573618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일반고지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6,695</a:t>
                      </a:r>
                      <a:r>
                        <a:rPr lang="ko-KR" altLang="en-US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2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8,820</a:t>
                      </a:r>
                      <a:r>
                        <a:rPr lang="ko-KR" altLang="en-US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2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10,635</a:t>
                      </a:r>
                      <a:r>
                        <a:rPr lang="ko-KR" altLang="en-US" sz="22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2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8214956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1C49EBD0-DA24-4759-9D46-3AF595E509B4}"/>
              </a:ext>
            </a:extLst>
          </p:cNvPr>
          <p:cNvSpPr txBox="1"/>
          <p:nvPr/>
        </p:nvSpPr>
        <p:spPr>
          <a:xfrm>
            <a:off x="1805958" y="2477893"/>
            <a:ext cx="2805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 err="1"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전연령</a:t>
            </a:r>
            <a:r>
              <a:rPr lang="ko-KR" altLang="en-US" sz="3600" dirty="0"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 </a:t>
            </a:r>
            <a:r>
              <a:rPr lang="en-US" altLang="ko-KR" sz="3600" dirty="0">
                <a:solidFill>
                  <a:srgbClr val="F37322"/>
                </a:solidFill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1</a:t>
            </a:r>
            <a:r>
              <a:rPr lang="ko-KR" altLang="en-US" sz="3600" dirty="0">
                <a:solidFill>
                  <a:srgbClr val="F37322"/>
                </a:solidFill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만원</a:t>
            </a:r>
            <a:r>
              <a:rPr lang="en-US" altLang="ko-KR" sz="3600" dirty="0">
                <a:solidFill>
                  <a:srgbClr val="F37322"/>
                </a:solidFill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!</a:t>
            </a:r>
            <a:endParaRPr lang="ko-KR" altLang="en-US" sz="3600" dirty="0">
              <a:solidFill>
                <a:srgbClr val="F37322"/>
              </a:solidFill>
              <a:latin typeface="조선100년체" panose="02040503000000000000" pitchFamily="18" charset="-127"/>
              <a:ea typeface="조선100년체" panose="02040503000000000000" pitchFamily="18" charset="-127"/>
              <a:cs typeface="Pretendard Bold" panose="02000803000000020004" pitchFamily="2" charset="-127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E4A517FF-1777-43B4-81A3-CED3D0E898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48" b="89474" l="2989" r="89946">
                        <a14:foregroundMark x1="45652" y1="7018" x2="45652" y2="7018"/>
                        <a14:foregroundMark x1="28804" y1="5848" x2="28804" y2="5848"/>
                        <a14:foregroundMark x1="2989" y1="30409" x2="2989" y2="30409"/>
                        <a14:foregroundMark x1="77446" y1="7018" x2="77446" y2="7018"/>
                        <a14:foregroundMark x1="23098" y1="7018" x2="23098" y2="7018"/>
                        <a14:foregroundMark x1="13859" y1="6433" x2="13859" y2="6433"/>
                        <a14:foregroundMark x1="14674" y1="64912" x2="14674" y2="649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4345" y="4311332"/>
            <a:ext cx="5141552" cy="106491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2B27FF9-1781-4881-AA47-37C0276CA1FA}"/>
              </a:ext>
            </a:extLst>
          </p:cNvPr>
          <p:cNvSpPr txBox="1"/>
          <p:nvPr/>
        </p:nvSpPr>
        <p:spPr>
          <a:xfrm>
            <a:off x="6696748" y="5447351"/>
            <a:ext cx="5732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타사 건강고지보다 </a:t>
            </a:r>
            <a:r>
              <a:rPr lang="en-US" altLang="ko-KR" sz="3600" dirty="0">
                <a:solidFill>
                  <a:srgbClr val="F37322"/>
                </a:solidFill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27%</a:t>
            </a:r>
            <a:r>
              <a:rPr lang="ko-KR" altLang="en-US" sz="3600" dirty="0">
                <a:solidFill>
                  <a:srgbClr val="F37322"/>
                </a:solidFill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저렴</a:t>
            </a:r>
            <a:r>
              <a:rPr lang="en-US" altLang="ko-KR" sz="3600" dirty="0">
                <a:solidFill>
                  <a:srgbClr val="F37322"/>
                </a:solidFill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!</a:t>
            </a:r>
            <a:endParaRPr lang="ko-KR" altLang="en-US" sz="3600" dirty="0">
              <a:solidFill>
                <a:srgbClr val="F37322"/>
              </a:solidFill>
              <a:latin typeface="조선100년체" panose="02040503000000000000" pitchFamily="18" charset="-127"/>
              <a:ea typeface="조선100년체" panose="02040503000000000000" pitchFamily="18" charset="-127"/>
              <a:cs typeface="Pretendard Bold" panose="02000803000000020004" pitchFamily="2" charset="-127"/>
            </a:endParaRPr>
          </a:p>
        </p:txBody>
      </p:sp>
      <p:graphicFrame>
        <p:nvGraphicFramePr>
          <p:cNvPr id="43" name="표 42">
            <a:extLst>
              <a:ext uri="{FF2B5EF4-FFF2-40B4-BE49-F238E27FC236}">
                <a16:creationId xmlns:a16="http://schemas.microsoft.com/office/drawing/2014/main" id="{FB6DBDD0-88B7-4EEC-9E9B-0DE3EA740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774535"/>
              </p:ext>
            </p:extLst>
          </p:nvPr>
        </p:nvGraphicFramePr>
        <p:xfrm>
          <a:off x="957943" y="4617469"/>
          <a:ext cx="1680469" cy="1509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0469">
                  <a:extLst>
                    <a:ext uri="{9D8B030D-6E8A-4147-A177-3AD203B41FA5}">
                      <a16:colId xmlns:a16="http://schemas.microsoft.com/office/drawing/2014/main" val="97091484"/>
                    </a:ext>
                  </a:extLst>
                </a:gridCol>
              </a:tblGrid>
              <a:tr h="6167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한화 일반고지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7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148308"/>
                  </a:ext>
                </a:extLst>
              </a:tr>
              <a:tr h="8928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800" b="1" dirty="0">
                          <a:solidFill>
                            <a:srgbClr val="F373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6</a:t>
                      </a:r>
                      <a:r>
                        <a:rPr lang="en-US" altLang="ko-KR" sz="24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,695</a:t>
                      </a:r>
                      <a:r>
                        <a:rPr lang="ko-KR" altLang="en-US" sz="24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4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5903114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099C5716-CBEF-423D-B654-DC1477F66385}"/>
              </a:ext>
            </a:extLst>
          </p:cNvPr>
          <p:cNvSpPr txBox="1"/>
          <p:nvPr/>
        </p:nvSpPr>
        <p:spPr>
          <a:xfrm>
            <a:off x="2809121" y="5187616"/>
            <a:ext cx="649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VS</a:t>
            </a:r>
            <a:endParaRPr lang="ko-KR" altLang="en-US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graphicFrame>
        <p:nvGraphicFramePr>
          <p:cNvPr id="44" name="표 43">
            <a:extLst>
              <a:ext uri="{FF2B5EF4-FFF2-40B4-BE49-F238E27FC236}">
                <a16:creationId xmlns:a16="http://schemas.microsoft.com/office/drawing/2014/main" id="{4F6A1A94-0D77-40F1-938C-8405A832D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502695"/>
              </p:ext>
            </p:extLst>
          </p:nvPr>
        </p:nvGraphicFramePr>
        <p:xfrm>
          <a:off x="3781171" y="4311332"/>
          <a:ext cx="2388592" cy="2272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692">
                  <a:extLst>
                    <a:ext uri="{9D8B030D-6E8A-4147-A177-3AD203B41FA5}">
                      <a16:colId xmlns:a16="http://schemas.microsoft.com/office/drawing/2014/main" val="2479447721"/>
                    </a:ext>
                  </a:extLst>
                </a:gridCol>
                <a:gridCol w="1608900">
                  <a:extLst>
                    <a:ext uri="{9D8B030D-6E8A-4147-A177-3AD203B41FA5}">
                      <a16:colId xmlns:a16="http://schemas.microsoft.com/office/drawing/2014/main" val="1500450609"/>
                    </a:ext>
                  </a:extLst>
                </a:gridCol>
              </a:tblGrid>
              <a:tr h="4117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건강고지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399904"/>
                  </a:ext>
                </a:extLst>
              </a:tr>
              <a:tr h="465060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A</a:t>
                      </a:r>
                      <a:r>
                        <a:rPr lang="ko-KR" altLang="en-US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1" dirty="0">
                          <a:solidFill>
                            <a:srgbClr val="F373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9</a:t>
                      </a:r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,111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644525"/>
                  </a:ext>
                </a:extLst>
              </a:tr>
              <a:tr h="465060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B</a:t>
                      </a:r>
                      <a:r>
                        <a:rPr lang="ko-KR" altLang="en-US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1" dirty="0">
                          <a:solidFill>
                            <a:srgbClr val="F373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8</a:t>
                      </a:r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,040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362753"/>
                  </a:ext>
                </a:extLst>
              </a:tr>
              <a:tr h="465060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C</a:t>
                      </a:r>
                      <a:r>
                        <a:rPr lang="ko-KR" altLang="en-US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rgbClr val="F373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7</a:t>
                      </a:r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,320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462478"/>
                  </a:ext>
                </a:extLst>
              </a:tr>
              <a:tr h="465060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D</a:t>
                      </a:r>
                      <a:r>
                        <a:rPr lang="ko-KR" altLang="en-US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rgbClr val="F373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8</a:t>
                      </a:r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,550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526788"/>
                  </a:ext>
                </a:extLst>
              </a:tr>
            </a:tbl>
          </a:graphicData>
        </a:graphic>
      </p:graphicFrame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C1274EE0-B191-4857-A0F4-CB859D08B482}"/>
              </a:ext>
            </a:extLst>
          </p:cNvPr>
          <p:cNvSpPr/>
          <p:nvPr/>
        </p:nvSpPr>
        <p:spPr>
          <a:xfrm>
            <a:off x="526752" y="6958598"/>
            <a:ext cx="11951296" cy="259089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766A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CAF2634-54A0-4349-8FA6-F8AD618E4A8E}"/>
              </a:ext>
            </a:extLst>
          </p:cNvPr>
          <p:cNvSpPr txBox="1"/>
          <p:nvPr/>
        </p:nvSpPr>
        <p:spPr>
          <a:xfrm>
            <a:off x="7875181" y="4499702"/>
            <a:ext cx="2957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</a:rPr>
              <a:t>건강고지는 가입이 </a:t>
            </a:r>
            <a:r>
              <a:rPr lang="ko-KR" altLang="en-US" dirty="0" err="1">
                <a:latin typeface="페이퍼로지 5 Medium" pitchFamily="2" charset="-127"/>
                <a:ea typeface="페이퍼로지 5 Medium" pitchFamily="2" charset="-127"/>
              </a:rPr>
              <a:t>안된대요</a:t>
            </a:r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…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39B69B08-E239-44FC-ACB0-3528EF081A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96" b="94410" l="2410" r="99398">
                        <a14:foregroundMark x1="31627" y1="22981" x2="33735" y2="51553"/>
                        <a14:foregroundMark x1="17771" y1="8696" x2="17771" y2="8696"/>
                        <a14:foregroundMark x1="13554" y1="8696" x2="13554" y2="8696"/>
                        <a14:foregroundMark x1="93675" y1="14907" x2="93675" y2="14907"/>
                        <a14:foregroundMark x1="98494" y1="39130" x2="98494" y2="39130"/>
                        <a14:foregroundMark x1="3614" y1="37888" x2="3614" y2="37888"/>
                        <a14:foregroundMark x1="18675" y1="95031" x2="18675" y2="95031"/>
                        <a14:foregroundMark x1="9940" y1="13665" x2="17470" y2="49689"/>
                        <a14:foregroundMark x1="61145" y1="47205" x2="76506" y2="49689"/>
                        <a14:foregroundMark x1="97892" y1="37888" x2="97892" y2="37888"/>
                        <a14:foregroundMark x1="9940" y1="12422" x2="9940" y2="12422"/>
                        <a14:foregroundMark x1="11446" y1="10559" x2="11446" y2="10559"/>
                        <a14:foregroundMark x1="4217" y1="36646" x2="4217" y2="36646"/>
                        <a14:foregroundMark x1="18675" y1="94410" x2="18675" y2="94410"/>
                        <a14:foregroundMark x1="48795" y1="68944" x2="48795" y2="68944"/>
                        <a14:foregroundMark x1="51205" y1="68944" x2="51205" y2="68944"/>
                        <a14:foregroundMark x1="99398" y1="32298" x2="99398" y2="32298"/>
                        <a14:foregroundMark x1="98494" y1="38509" x2="98494" y2="46584"/>
                        <a14:foregroundMark x1="3012" y1="33540" x2="2410" y2="434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9828" y="7106698"/>
            <a:ext cx="4492811" cy="1209987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6F646A06-BDCC-435E-B454-486242BA94C1}"/>
              </a:ext>
            </a:extLst>
          </p:cNvPr>
          <p:cNvSpPr txBox="1"/>
          <p:nvPr/>
        </p:nvSpPr>
        <p:spPr>
          <a:xfrm>
            <a:off x="1554707" y="7257385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</a:rPr>
              <a:t>고혈압</a:t>
            </a:r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dirty="0" err="1">
                <a:latin typeface="페이퍼로지 5 Medium" pitchFamily="2" charset="-127"/>
                <a:ea typeface="페이퍼로지 5 Medium" pitchFamily="2" charset="-127"/>
              </a:rPr>
              <a:t>당뇨약</a:t>
            </a:r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</a:rPr>
              <a:t> 먹고 있어요</a:t>
            </a:r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…</a:t>
            </a:r>
          </a:p>
          <a:p>
            <a:pPr algn="ctr"/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</a:rPr>
              <a:t>간편보험으로 </a:t>
            </a:r>
            <a:r>
              <a:rPr lang="ko-KR" altLang="en-US" dirty="0" err="1">
                <a:latin typeface="페이퍼로지 5 Medium" pitchFamily="2" charset="-127"/>
                <a:ea typeface="페이퍼로지 5 Medium" pitchFamily="2" charset="-127"/>
              </a:rPr>
              <a:t>가입하라던데</a:t>
            </a:r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…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graphicFrame>
        <p:nvGraphicFramePr>
          <p:cNvPr id="55" name="표 54">
            <a:extLst>
              <a:ext uri="{FF2B5EF4-FFF2-40B4-BE49-F238E27FC236}">
                <a16:creationId xmlns:a16="http://schemas.microsoft.com/office/drawing/2014/main" id="{1E515555-17B9-42E3-BE48-C28D33008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872532"/>
              </p:ext>
            </p:extLst>
          </p:nvPr>
        </p:nvGraphicFramePr>
        <p:xfrm>
          <a:off x="6815518" y="7412835"/>
          <a:ext cx="1680469" cy="1509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0469">
                  <a:extLst>
                    <a:ext uri="{9D8B030D-6E8A-4147-A177-3AD203B41FA5}">
                      <a16:colId xmlns:a16="http://schemas.microsoft.com/office/drawing/2014/main" val="97091484"/>
                    </a:ext>
                  </a:extLst>
                </a:gridCol>
              </a:tblGrid>
              <a:tr h="6167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한화 간편고지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7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148308"/>
                  </a:ext>
                </a:extLst>
              </a:tr>
              <a:tr h="8928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800" b="1" dirty="0">
                          <a:solidFill>
                            <a:srgbClr val="F373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13</a:t>
                      </a:r>
                      <a:r>
                        <a:rPr lang="en-US" altLang="ko-KR" sz="24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,115</a:t>
                      </a:r>
                      <a:r>
                        <a:rPr lang="ko-KR" altLang="en-US" sz="24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4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5903114"/>
                  </a:ext>
                </a:extLst>
              </a:tr>
            </a:tbl>
          </a:graphicData>
        </a:graphic>
      </p:graphicFrame>
      <p:sp>
        <p:nvSpPr>
          <p:cNvPr id="56" name="TextBox 55">
            <a:extLst>
              <a:ext uri="{FF2B5EF4-FFF2-40B4-BE49-F238E27FC236}">
                <a16:creationId xmlns:a16="http://schemas.microsoft.com/office/drawing/2014/main" id="{70735901-8517-4254-B2EA-BA8902C76DD7}"/>
              </a:ext>
            </a:extLst>
          </p:cNvPr>
          <p:cNvSpPr txBox="1"/>
          <p:nvPr/>
        </p:nvSpPr>
        <p:spPr>
          <a:xfrm>
            <a:off x="8666696" y="7982982"/>
            <a:ext cx="649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VS</a:t>
            </a:r>
            <a:endParaRPr lang="ko-KR" altLang="en-US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graphicFrame>
        <p:nvGraphicFramePr>
          <p:cNvPr id="57" name="표 56">
            <a:extLst>
              <a:ext uri="{FF2B5EF4-FFF2-40B4-BE49-F238E27FC236}">
                <a16:creationId xmlns:a16="http://schemas.microsoft.com/office/drawing/2014/main" id="{784E217E-AE90-466C-8602-878EF6653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943798"/>
              </p:ext>
            </p:extLst>
          </p:nvPr>
        </p:nvGraphicFramePr>
        <p:xfrm>
          <a:off x="9638746" y="7106698"/>
          <a:ext cx="2388592" cy="2272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692">
                  <a:extLst>
                    <a:ext uri="{9D8B030D-6E8A-4147-A177-3AD203B41FA5}">
                      <a16:colId xmlns:a16="http://schemas.microsoft.com/office/drawing/2014/main" val="2479447721"/>
                    </a:ext>
                  </a:extLst>
                </a:gridCol>
                <a:gridCol w="1608900">
                  <a:extLst>
                    <a:ext uri="{9D8B030D-6E8A-4147-A177-3AD203B41FA5}">
                      <a16:colId xmlns:a16="http://schemas.microsoft.com/office/drawing/2014/main" val="1500450609"/>
                    </a:ext>
                  </a:extLst>
                </a:gridCol>
              </a:tblGrid>
              <a:tr h="4117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일반고지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399904"/>
                  </a:ext>
                </a:extLst>
              </a:tr>
              <a:tr h="465060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A</a:t>
                      </a:r>
                      <a:r>
                        <a:rPr lang="ko-KR" altLang="en-US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1" dirty="0">
                          <a:solidFill>
                            <a:srgbClr val="F373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19</a:t>
                      </a:r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,298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644525"/>
                  </a:ext>
                </a:extLst>
              </a:tr>
              <a:tr h="465060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B</a:t>
                      </a:r>
                      <a:r>
                        <a:rPr lang="ko-KR" altLang="en-US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1" dirty="0">
                          <a:solidFill>
                            <a:srgbClr val="F373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19</a:t>
                      </a:r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,570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362753"/>
                  </a:ext>
                </a:extLst>
              </a:tr>
              <a:tr h="465060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C</a:t>
                      </a:r>
                      <a:r>
                        <a:rPr lang="ko-KR" altLang="en-US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rgbClr val="F373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15</a:t>
                      </a:r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,390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462478"/>
                  </a:ext>
                </a:extLst>
              </a:tr>
              <a:tr h="465060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D</a:t>
                      </a:r>
                      <a:r>
                        <a:rPr lang="ko-KR" altLang="en-US" sz="1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rgbClr val="F373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15</a:t>
                      </a:r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,500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66A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526788"/>
                  </a:ext>
                </a:extLst>
              </a:tr>
            </a:tbl>
          </a:graphicData>
        </a:graphic>
      </p:graphicFrame>
      <p:sp>
        <p:nvSpPr>
          <p:cNvPr id="62" name="TextBox 61">
            <a:extLst>
              <a:ext uri="{FF2B5EF4-FFF2-40B4-BE49-F238E27FC236}">
                <a16:creationId xmlns:a16="http://schemas.microsoft.com/office/drawing/2014/main" id="{038205E2-9B35-44BF-9FCF-056F5577BA14}"/>
              </a:ext>
            </a:extLst>
          </p:cNvPr>
          <p:cNvSpPr txBox="1"/>
          <p:nvPr/>
        </p:nvSpPr>
        <p:spPr>
          <a:xfrm>
            <a:off x="789968" y="8316685"/>
            <a:ext cx="5732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타사 일반고지보다 </a:t>
            </a:r>
            <a:r>
              <a:rPr lang="en-US" altLang="ko-KR" sz="3600" dirty="0">
                <a:solidFill>
                  <a:srgbClr val="F37322"/>
                </a:solidFill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33%</a:t>
            </a:r>
            <a:r>
              <a:rPr lang="ko-KR" altLang="en-US" sz="3600" dirty="0">
                <a:solidFill>
                  <a:srgbClr val="F37322"/>
                </a:solidFill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저렴</a:t>
            </a:r>
            <a:r>
              <a:rPr lang="en-US" altLang="ko-KR" sz="3600" dirty="0">
                <a:solidFill>
                  <a:srgbClr val="F37322"/>
                </a:solidFill>
                <a:latin typeface="조선100년체" panose="02040503000000000000" pitchFamily="18" charset="-127"/>
                <a:ea typeface="조선100년체" panose="02040503000000000000" pitchFamily="18" charset="-127"/>
                <a:cs typeface="Pretendard Bold" panose="02000803000000020004" pitchFamily="2" charset="-127"/>
              </a:rPr>
              <a:t>!</a:t>
            </a:r>
            <a:endParaRPr lang="ko-KR" altLang="en-US" sz="3600" dirty="0">
              <a:solidFill>
                <a:srgbClr val="F37322"/>
              </a:solidFill>
              <a:latin typeface="조선100년체" panose="02040503000000000000" pitchFamily="18" charset="-127"/>
              <a:ea typeface="조선100년체" panose="02040503000000000000" pitchFamily="18" charset="-127"/>
              <a:cs typeface="Pretendard Bold" panose="02000803000000020004" pitchFamily="2" charset="-127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92100B2E-78DE-4903-90D6-A93C99BDEE8B}"/>
              </a:ext>
            </a:extLst>
          </p:cNvPr>
          <p:cNvGrpSpPr/>
          <p:nvPr/>
        </p:nvGrpSpPr>
        <p:grpSpPr>
          <a:xfrm rot="21110595">
            <a:off x="11890224" y="973187"/>
            <a:ext cx="1078366" cy="878844"/>
            <a:chOff x="8823073" y="-1984565"/>
            <a:chExt cx="1261247" cy="1027888"/>
          </a:xfrm>
        </p:grpSpPr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990E6DB8-61FF-4093-A40D-4A62C63BC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8823073" y="-1984565"/>
              <a:ext cx="1261247" cy="1027888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354C184-7960-4AFF-9680-6E5FD105EA2F}"/>
                </a:ext>
              </a:extLst>
            </p:cNvPr>
            <p:cNvSpPr txBox="1"/>
            <p:nvPr/>
          </p:nvSpPr>
          <p:spPr>
            <a:xfrm>
              <a:off x="9076952" y="-1866443"/>
              <a:ext cx="639702" cy="6839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연령</a:t>
              </a:r>
              <a:endPara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0920E41-AE9F-41FC-830D-67DE76087368}"/>
              </a:ext>
            </a:extLst>
          </p:cNvPr>
          <p:cNvGrpSpPr/>
          <p:nvPr/>
        </p:nvGrpSpPr>
        <p:grpSpPr>
          <a:xfrm rot="21110595">
            <a:off x="11890224" y="3982695"/>
            <a:ext cx="1078366" cy="878844"/>
            <a:chOff x="8823073" y="-1984565"/>
            <a:chExt cx="1261247" cy="1027888"/>
          </a:xfrm>
        </p:grpSpPr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CAA431E5-03F9-4E30-BBE4-9A98FB8CA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8823073" y="-1984565"/>
              <a:ext cx="1261247" cy="1027888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F0C73BF-03FD-4B6D-B4F7-FAB074A02A99}"/>
                </a:ext>
              </a:extLst>
            </p:cNvPr>
            <p:cNvSpPr txBox="1"/>
            <p:nvPr/>
          </p:nvSpPr>
          <p:spPr>
            <a:xfrm>
              <a:off x="9076952" y="-1866443"/>
              <a:ext cx="639702" cy="6839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고지</a:t>
              </a:r>
              <a:endPara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C4B430C0-E314-46DC-A779-EAB0DBC91CD1}"/>
              </a:ext>
            </a:extLst>
          </p:cNvPr>
          <p:cNvGrpSpPr/>
          <p:nvPr/>
        </p:nvGrpSpPr>
        <p:grpSpPr>
          <a:xfrm rot="21110595">
            <a:off x="11890225" y="6807357"/>
            <a:ext cx="1078366" cy="878844"/>
            <a:chOff x="8823073" y="-1984565"/>
            <a:chExt cx="1261247" cy="1027888"/>
          </a:xfrm>
        </p:grpSpPr>
        <p:pic>
          <p:nvPicPr>
            <p:cNvPr id="59" name="그림 58">
              <a:extLst>
                <a:ext uri="{FF2B5EF4-FFF2-40B4-BE49-F238E27FC236}">
                  <a16:creationId xmlns:a16="http://schemas.microsoft.com/office/drawing/2014/main" id="{8B678355-1BCD-41DA-8C3F-61DC7D51A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8823073" y="-1984565"/>
              <a:ext cx="1261247" cy="1027888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4C4D8EC-020E-46D1-BACE-F753E8D19844}"/>
                </a:ext>
              </a:extLst>
            </p:cNvPr>
            <p:cNvSpPr txBox="1"/>
            <p:nvPr/>
          </p:nvSpPr>
          <p:spPr>
            <a:xfrm>
              <a:off x="9076952" y="-1866443"/>
              <a:ext cx="639702" cy="6839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상품</a:t>
              </a:r>
              <a:endPara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CB63B66C-457E-4B94-BF70-39CC600E288C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68DBD0DB-9337-4D30-AD00-7F7353D398CD}"/>
              </a:ext>
            </a:extLst>
          </p:cNvPr>
          <p:cNvCxnSpPr>
            <a:cxnSpLocks/>
          </p:cNvCxnSpPr>
          <p:nvPr/>
        </p:nvCxnSpPr>
        <p:spPr>
          <a:xfrm>
            <a:off x="841841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E570B953-6CF1-4AEF-82B9-2714FC2A0EFC}"/>
              </a:ext>
            </a:extLst>
          </p:cNvPr>
          <p:cNvSpPr txBox="1"/>
          <p:nvPr/>
        </p:nvSpPr>
        <p:spPr>
          <a:xfrm>
            <a:off x="84707" y="444369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03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6FC4B7A-463E-4F84-9E8E-E294B17D1C71}"/>
              </a:ext>
            </a:extLst>
          </p:cNvPr>
          <p:cNvSpPr txBox="1"/>
          <p:nvPr/>
        </p:nvSpPr>
        <p:spPr>
          <a:xfrm>
            <a:off x="996608" y="444349"/>
            <a:ext cx="3927037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보험료 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D1E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No.1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순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주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6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치</a:t>
            </a:r>
            <a:endParaRPr lang="ko-KR" altLang="en-US" sz="3600" spc="-70" dirty="0">
              <a:ln>
                <a:solidFill>
                  <a:schemeClr val="accent1">
                    <a:alpha val="0"/>
                  </a:schemeClr>
                </a:solidFill>
              </a:ln>
              <a:latin typeface="페이퍼로지 7 Bold" pitchFamily="2" charset="-127"/>
              <a:ea typeface="페이퍼로지 7 Bold" pitchFamily="2" charset="-127"/>
              <a:cs typeface="Pretendard Bold" panose="02000803000000020004" pitchFamily="2" charset="-127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CD05731-007F-4E87-B734-0EB22298607F}"/>
              </a:ext>
            </a:extLst>
          </p:cNvPr>
          <p:cNvSpPr txBox="1"/>
          <p:nvPr/>
        </p:nvSpPr>
        <p:spPr>
          <a:xfrm>
            <a:off x="903955" y="6121784"/>
            <a:ext cx="10931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*100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세만기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35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 여성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담보보험료 기준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타사 가격공시실 참고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(26.8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월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5916E30-5159-4B77-BF4C-F9A03A1C94FE}"/>
              </a:ext>
            </a:extLst>
          </p:cNvPr>
          <p:cNvSpPr txBox="1"/>
          <p:nvPr/>
        </p:nvSpPr>
        <p:spPr>
          <a:xfrm>
            <a:off x="6785844" y="8935893"/>
            <a:ext cx="10931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*100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세만기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3.10.5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간편고지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55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 여성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담보보험료 기준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타사 가격공시실 참고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(26.8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월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B750F2F-503A-46CB-8D2B-D349BEDC9B01}"/>
              </a:ext>
            </a:extLst>
          </p:cNvPr>
          <p:cNvSpPr txBox="1"/>
          <p:nvPr/>
        </p:nvSpPr>
        <p:spPr>
          <a:xfrm>
            <a:off x="1339703" y="3378092"/>
            <a:ext cx="10931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*100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세만기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건강고지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6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형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담보 보험료 기준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pPr algn="r"/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i="0" dirty="0" err="1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주요순환계질환</a:t>
            </a:r>
            <a:r>
              <a:rPr lang="en-US" altLang="ko-KR" sz="8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Ⅰ</a:t>
            </a:r>
            <a:r>
              <a:rPr lang="ko-KR" altLang="en-US" sz="8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특정치료비</a:t>
            </a:r>
            <a:r>
              <a:rPr lang="en-US" altLang="ko-KR" sz="8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8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요양병원제외</a:t>
            </a:r>
            <a:r>
              <a:rPr lang="en-US" altLang="ko-KR" sz="8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,</a:t>
            </a:r>
            <a:r>
              <a:rPr lang="ko-KR" altLang="en-US" sz="800" i="0" dirty="0" err="1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각연간</a:t>
            </a:r>
            <a:r>
              <a:rPr lang="en-US" altLang="ko-KR" sz="8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회한</a:t>
            </a:r>
            <a:r>
              <a:rPr lang="en-US" altLang="ko-KR" sz="8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8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ko-KR" altLang="en-US" sz="8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세부담보 각 </a:t>
            </a:r>
            <a:r>
              <a:rPr lang="en-US" altLang="ko-KR" sz="8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</a:t>
            </a:r>
            <a:r>
              <a:rPr lang="en-US" altLang="ko-KR" sz="8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8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중환자실 </a:t>
            </a:r>
            <a:r>
              <a:rPr lang="en-US" altLang="ko-KR" sz="8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500</a:t>
            </a:r>
            <a:r>
              <a:rPr lang="ko-KR" altLang="en-US" sz="8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만</a:t>
            </a:r>
            <a:endParaRPr lang="en-US" altLang="ko-KR" sz="800" dirty="0">
              <a:solidFill>
                <a:schemeClr val="bg1">
                  <a:lumMod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pPr algn="r"/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id="{319BB05D-1922-4F4D-B3B7-A2FA41954D63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66" name="object 3">
            <a:extLst>
              <a:ext uri="{FF2B5EF4-FFF2-40B4-BE49-F238E27FC236}">
                <a16:creationId xmlns:a16="http://schemas.microsoft.com/office/drawing/2014/main" id="{10ADA0A1-6D2D-42FE-9791-DF8A34A5A67B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2613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사각형: 둥근 모서리 5">
            <a:extLst>
              <a:ext uri="{FF2B5EF4-FFF2-40B4-BE49-F238E27FC236}">
                <a16:creationId xmlns:a16="http://schemas.microsoft.com/office/drawing/2014/main" id="{E1661E36-0ACB-4A79-9744-D8F9699A0EA6}"/>
              </a:ext>
            </a:extLst>
          </p:cNvPr>
          <p:cNvSpPr/>
          <p:nvPr/>
        </p:nvSpPr>
        <p:spPr>
          <a:xfrm>
            <a:off x="-9274" y="1133910"/>
            <a:ext cx="13004800" cy="4666224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800">
                <a:latin typeface="프리젠테이션 5 Medium" pitchFamily="2" charset="-127"/>
                <a:ea typeface="프리젠테이션 5 Medium" pitchFamily="2" charset="-127"/>
              </a:rPr>
              <a:t>평생</a:t>
            </a:r>
            <a:r>
              <a:rPr lang="en-US" altLang="ko-KR" sz="1800">
                <a:latin typeface="프리젠테이션 5 Medium" pitchFamily="2" charset="-127"/>
                <a:ea typeface="프리젠테이션 5 Medium" pitchFamily="2" charset="-127"/>
              </a:rPr>
              <a:t>!</a:t>
            </a:r>
            <a:endParaRPr lang="ko-KR" altLang="en-US" sz="1800" dirty="0">
              <a:latin typeface="프리젠테이션 5 Medium" pitchFamily="2" charset="-127"/>
              <a:ea typeface="프리젠테이션 5 Medium" pitchFamily="2" charset="-127"/>
            </a:endParaRPr>
          </a:p>
        </p:txBody>
      </p:sp>
      <p:pic>
        <p:nvPicPr>
          <p:cNvPr id="98" name="Picture 8">
            <a:extLst>
              <a:ext uri="{FF2B5EF4-FFF2-40B4-BE49-F238E27FC236}">
                <a16:creationId xmlns:a16="http://schemas.microsoft.com/office/drawing/2014/main" id="{30AC2F21-33FC-4725-8212-D4D460BCF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6743" y="1757570"/>
            <a:ext cx="1919118" cy="840544"/>
          </a:xfrm>
          <a:prstGeom prst="rect">
            <a:avLst/>
          </a:prstGeom>
        </p:spPr>
      </p:pic>
      <p:sp>
        <p:nvSpPr>
          <p:cNvPr id="91" name="사각형: 둥근 모서리 90">
            <a:extLst>
              <a:ext uri="{FF2B5EF4-FFF2-40B4-BE49-F238E27FC236}">
                <a16:creationId xmlns:a16="http://schemas.microsoft.com/office/drawing/2014/main" id="{733F722C-CE62-42C3-A9F7-BE5764C9C7A0}"/>
              </a:ext>
            </a:extLst>
          </p:cNvPr>
          <p:cNvSpPr/>
          <p:nvPr/>
        </p:nvSpPr>
        <p:spPr>
          <a:xfrm>
            <a:off x="1667574" y="1390574"/>
            <a:ext cx="9626903" cy="1006993"/>
          </a:xfrm>
          <a:prstGeom prst="roundRect">
            <a:avLst>
              <a:gd name="adj" fmla="val 50000"/>
            </a:avLst>
          </a:prstGeom>
          <a:solidFill>
            <a:srgbClr val="FDD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6" name="Picture 8">
            <a:extLst>
              <a:ext uri="{FF2B5EF4-FFF2-40B4-BE49-F238E27FC236}">
                <a16:creationId xmlns:a16="http://schemas.microsoft.com/office/drawing/2014/main" id="{EFB6D1D4-C659-4CAE-87D1-6E0A7E32A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90" y="1661852"/>
            <a:ext cx="2141028" cy="937738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04040F02-0A59-4503-92E7-897D500A5443}"/>
              </a:ext>
            </a:extLst>
          </p:cNvPr>
          <p:cNvSpPr txBox="1"/>
          <p:nvPr/>
        </p:nvSpPr>
        <p:spPr>
          <a:xfrm>
            <a:off x="4688283" y="1597200"/>
            <a:ext cx="3456074" cy="6123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한가위 효도 조합</a:t>
            </a:r>
            <a:r>
              <a:rPr lang="en-US" altLang="ko-KR" sz="4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6 SemiBold" pitchFamily="2" charset="-127"/>
                <a:ea typeface="페이퍼로지 6 SemiBold" pitchFamily="2" charset="-127"/>
                <a:cs typeface="Pretendard Bold" panose="02000803000000020004" pitchFamily="2" charset="-127"/>
              </a:rPr>
              <a:t>!</a:t>
            </a:r>
            <a:endParaRPr lang="ko-KR" altLang="en-US" sz="4000" spc="-70" dirty="0">
              <a:ln>
                <a:solidFill>
                  <a:schemeClr val="accent1">
                    <a:alpha val="0"/>
                  </a:schemeClr>
                </a:solidFill>
              </a:ln>
              <a:latin typeface="페이퍼로지 6 SemiBold" pitchFamily="2" charset="-127"/>
              <a:ea typeface="페이퍼로지 6 SemiBold" pitchFamily="2" charset="-127"/>
              <a:cs typeface="Pretendard Bold" panose="02000803000000020004" pitchFamily="2" charset="-127"/>
            </a:endParaRPr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9CFA2E45-DA88-42D1-8A14-9956F08CCA70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A2303359-C4FC-47C8-8BD7-A8313AC9CC14}"/>
              </a:ext>
            </a:extLst>
          </p:cNvPr>
          <p:cNvCxnSpPr>
            <a:cxnSpLocks/>
          </p:cNvCxnSpPr>
          <p:nvPr/>
        </p:nvCxnSpPr>
        <p:spPr>
          <a:xfrm>
            <a:off x="984887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E4C3271-C41F-45B0-B3EC-EAABAF26C2B1}"/>
              </a:ext>
            </a:extLst>
          </p:cNvPr>
          <p:cNvSpPr txBox="1"/>
          <p:nvPr/>
        </p:nvSpPr>
        <p:spPr>
          <a:xfrm>
            <a:off x="42579" y="444369"/>
            <a:ext cx="906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플랜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41E070-9FD8-4F2D-AEDE-80AC5A2B6A41}"/>
              </a:ext>
            </a:extLst>
          </p:cNvPr>
          <p:cNvSpPr txBox="1"/>
          <p:nvPr/>
        </p:nvSpPr>
        <p:spPr>
          <a:xfrm>
            <a:off x="1119801" y="444349"/>
            <a:ext cx="2835392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순</a:t>
            </a:r>
            <a:r>
              <a:rPr lang="ko-KR" altLang="en-US" sz="2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환계 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∙ 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간</a:t>
            </a:r>
            <a:r>
              <a:rPr lang="ko-KR" altLang="en-US" sz="20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병인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플랜</a:t>
            </a:r>
          </a:p>
        </p:txBody>
      </p:sp>
      <p:graphicFrame>
        <p:nvGraphicFramePr>
          <p:cNvPr id="42" name="표 41">
            <a:extLst>
              <a:ext uri="{FF2B5EF4-FFF2-40B4-BE49-F238E27FC236}">
                <a16:creationId xmlns:a16="http://schemas.microsoft.com/office/drawing/2014/main" id="{07D0AE1D-698F-4CDA-ABD7-061CEF4FC6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558938"/>
              </p:ext>
            </p:extLst>
          </p:nvPr>
        </p:nvGraphicFramePr>
        <p:xfrm>
          <a:off x="290040" y="6715786"/>
          <a:ext cx="5948011" cy="41254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447578">
                  <a:extLst>
                    <a:ext uri="{9D8B030D-6E8A-4147-A177-3AD203B41FA5}">
                      <a16:colId xmlns:a16="http://schemas.microsoft.com/office/drawing/2014/main" val="145204791"/>
                    </a:ext>
                  </a:extLst>
                </a:gridCol>
                <a:gridCol w="1500433">
                  <a:extLst>
                    <a:ext uri="{9D8B030D-6E8A-4147-A177-3AD203B41FA5}">
                      <a16:colId xmlns:a16="http://schemas.microsoft.com/office/drawing/2014/main" val="1391025604"/>
                    </a:ext>
                  </a:extLst>
                </a:gridCol>
              </a:tblGrid>
              <a:tr h="41254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 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주요순환계질환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Ⅰ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특정치료비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(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요양병원제외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,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각연간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1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회한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)</a:t>
                      </a:r>
                      <a:endParaRPr lang="en-US" altLang="ko-KR" sz="1400" b="0" i="0" u="none" strike="noStrike" dirty="0">
                        <a:solidFill>
                          <a:schemeClr val="tx1"/>
                        </a:solidFill>
                        <a:effectLst/>
                        <a:latin typeface="페이퍼로지 3 Light" pitchFamily="2" charset="-127"/>
                        <a:ea typeface="페이퍼로지 3 Light" pitchFamily="2" charset="-127"/>
                        <a:cs typeface="Pretendard SemiBold" panose="02000703000000020004" pitchFamily="2" charset="-127"/>
                      </a:endParaRPr>
                    </a:p>
                  </a:txBody>
                  <a:tcPr marL="4091" marR="4091" marT="4091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3,500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789974"/>
                  </a:ext>
                </a:extLst>
              </a:tr>
            </a:tbl>
          </a:graphicData>
        </a:graphic>
      </p:graphicFrame>
      <p:graphicFrame>
        <p:nvGraphicFramePr>
          <p:cNvPr id="43" name="표 42">
            <a:extLst>
              <a:ext uri="{FF2B5EF4-FFF2-40B4-BE49-F238E27FC236}">
                <a16:creationId xmlns:a16="http://schemas.microsoft.com/office/drawing/2014/main" id="{A08E1517-B20D-4F9D-A9F6-FCCC46A0D3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794681"/>
              </p:ext>
            </p:extLst>
          </p:nvPr>
        </p:nvGraphicFramePr>
        <p:xfrm>
          <a:off x="264199" y="6229557"/>
          <a:ext cx="5995233" cy="47848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473217">
                  <a:extLst>
                    <a:ext uri="{9D8B030D-6E8A-4147-A177-3AD203B41FA5}">
                      <a16:colId xmlns:a16="http://schemas.microsoft.com/office/drawing/2014/main" val="1221814412"/>
                    </a:ext>
                  </a:extLst>
                </a:gridCol>
                <a:gridCol w="1522016">
                  <a:extLst>
                    <a:ext uri="{9D8B030D-6E8A-4147-A177-3AD203B41FA5}">
                      <a16:colId xmlns:a16="http://schemas.microsoft.com/office/drawing/2014/main" val="1897367136"/>
                    </a:ext>
                  </a:extLst>
                </a:gridCol>
              </a:tblGrid>
              <a:tr h="47848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순환계주요치료비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46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8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가입금액</a:t>
                      </a:r>
                      <a:endParaRPr lang="ko-KR" altLang="en-US" sz="16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46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873584"/>
                  </a:ext>
                </a:extLst>
              </a:tr>
            </a:tbl>
          </a:graphicData>
        </a:graphic>
      </p:graphicFrame>
      <p:graphicFrame>
        <p:nvGraphicFramePr>
          <p:cNvPr id="44" name="표 43">
            <a:extLst>
              <a:ext uri="{FF2B5EF4-FFF2-40B4-BE49-F238E27FC236}">
                <a16:creationId xmlns:a16="http://schemas.microsoft.com/office/drawing/2014/main" id="{6E11940F-743F-4783-970A-BCD08DEE1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34083"/>
              </p:ext>
            </p:extLst>
          </p:nvPr>
        </p:nvGraphicFramePr>
        <p:xfrm>
          <a:off x="290040" y="7990715"/>
          <a:ext cx="5948011" cy="41254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447578">
                  <a:extLst>
                    <a:ext uri="{9D8B030D-6E8A-4147-A177-3AD203B41FA5}">
                      <a16:colId xmlns:a16="http://schemas.microsoft.com/office/drawing/2014/main" val="145204791"/>
                    </a:ext>
                  </a:extLst>
                </a:gridCol>
                <a:gridCol w="1500433">
                  <a:extLst>
                    <a:ext uri="{9D8B030D-6E8A-4147-A177-3AD203B41FA5}">
                      <a16:colId xmlns:a16="http://schemas.microsoft.com/office/drawing/2014/main" val="1391025604"/>
                    </a:ext>
                  </a:extLst>
                </a:gridCol>
              </a:tblGrid>
              <a:tr h="41254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주요순환계질환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Ⅱ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+mn-cs"/>
                        </a:rPr>
                        <a:t>특정약제치료비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페이퍼로지 3 Light" pitchFamily="2" charset="-127"/>
                        <a:ea typeface="페이퍼로지 3 Light" pitchFamily="2" charset="-127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260</a:t>
                      </a:r>
                      <a:r>
                        <a:rPr lang="ko-KR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789974"/>
                  </a:ext>
                </a:extLst>
              </a:tr>
            </a:tbl>
          </a:graphicData>
        </a:graphic>
      </p:graphicFrame>
      <p:graphicFrame>
        <p:nvGraphicFramePr>
          <p:cNvPr id="45" name="표 44">
            <a:extLst>
              <a:ext uri="{FF2B5EF4-FFF2-40B4-BE49-F238E27FC236}">
                <a16:creationId xmlns:a16="http://schemas.microsoft.com/office/drawing/2014/main" id="{F1F4CD75-8D26-49AE-8226-C9379CF55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48090"/>
              </p:ext>
            </p:extLst>
          </p:nvPr>
        </p:nvGraphicFramePr>
        <p:xfrm>
          <a:off x="264199" y="7504486"/>
          <a:ext cx="5995233" cy="47848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473217">
                  <a:extLst>
                    <a:ext uri="{9D8B030D-6E8A-4147-A177-3AD203B41FA5}">
                      <a16:colId xmlns:a16="http://schemas.microsoft.com/office/drawing/2014/main" val="1221814412"/>
                    </a:ext>
                  </a:extLst>
                </a:gridCol>
                <a:gridCol w="1522016">
                  <a:extLst>
                    <a:ext uri="{9D8B030D-6E8A-4147-A177-3AD203B41FA5}">
                      <a16:colId xmlns:a16="http://schemas.microsoft.com/office/drawing/2014/main" val="1897367136"/>
                    </a:ext>
                  </a:extLst>
                </a:gridCol>
              </a:tblGrid>
              <a:tr h="47848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순환계 </a:t>
                      </a:r>
                      <a:r>
                        <a:rPr lang="ko-KR" altLang="en-US" sz="2200" b="0" i="0" u="none" strike="noStrike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약제비</a:t>
                      </a:r>
                      <a:endParaRPr lang="ko-KR" altLang="en-US" sz="22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46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가입금액</a:t>
                      </a:r>
                      <a:endParaRPr lang="ko-KR" altLang="en-US" sz="16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46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873584"/>
                  </a:ext>
                </a:extLst>
              </a:tr>
            </a:tbl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ECD4E305-EF37-49A0-A532-804968B4BEB1}"/>
              </a:ext>
            </a:extLst>
          </p:cNvPr>
          <p:cNvSpPr txBox="1"/>
          <p:nvPr/>
        </p:nvSpPr>
        <p:spPr>
          <a:xfrm>
            <a:off x="4968694" y="7131735"/>
            <a:ext cx="129073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7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각 세부담보 </a:t>
            </a: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7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</a:t>
            </a: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7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중환자실 </a:t>
            </a: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7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</a:t>
            </a:r>
          </a:p>
        </p:txBody>
      </p:sp>
      <p:graphicFrame>
        <p:nvGraphicFramePr>
          <p:cNvPr id="47" name="표 46">
            <a:extLst>
              <a:ext uri="{FF2B5EF4-FFF2-40B4-BE49-F238E27FC236}">
                <a16:creationId xmlns:a16="http://schemas.microsoft.com/office/drawing/2014/main" id="{BC56AF08-C491-463B-B7D2-25D7846FE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846560"/>
              </p:ext>
            </p:extLst>
          </p:nvPr>
        </p:nvGraphicFramePr>
        <p:xfrm>
          <a:off x="6449641" y="6711907"/>
          <a:ext cx="6290959" cy="26174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399459">
                  <a:extLst>
                    <a:ext uri="{9D8B030D-6E8A-4147-A177-3AD203B41FA5}">
                      <a16:colId xmlns:a16="http://schemas.microsoft.com/office/drawing/2014/main" val="4153513363"/>
                    </a:ext>
                  </a:extLst>
                </a:gridCol>
                <a:gridCol w="891500">
                  <a:extLst>
                    <a:ext uri="{9D8B030D-6E8A-4147-A177-3AD203B41FA5}">
                      <a16:colId xmlns:a16="http://schemas.microsoft.com/office/drawing/2014/main" val="3066554156"/>
                    </a:ext>
                  </a:extLst>
                </a:gridCol>
              </a:tblGrid>
              <a:tr h="43624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간병인사용입원생활비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(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요양병원제외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180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일한도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15</a:t>
                      </a:r>
                      <a:r>
                        <a:rPr kumimoji="0" lang="ko-KR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881838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간병인사용입원생활비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(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요양병원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180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일한도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6</a:t>
                      </a:r>
                      <a:r>
                        <a:rPr kumimoji="0" lang="ko-KR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336710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간호간병통합서비스입원생활비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(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요양병원제외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180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일한도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7</a:t>
                      </a:r>
                      <a:r>
                        <a:rPr kumimoji="0" lang="ko-KR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95895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간병인사용입원생활비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(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요양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정신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한방병원제외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181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일이상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15</a:t>
                      </a:r>
                      <a:r>
                        <a:rPr kumimoji="0" lang="ko-KR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671179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간병인사용입원생활비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(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요양병원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181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일이상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6</a:t>
                      </a:r>
                      <a:r>
                        <a:rPr kumimoji="0" lang="ko-KR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231356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간호간병통합서비스입원생활비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(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요양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정신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한방병원제외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연간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181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일이상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페이퍼로지 3 Light" pitchFamily="2" charset="-127"/>
                          <a:ea typeface="페이퍼로지 3 Light" pitchFamily="2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0046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7</a:t>
                      </a:r>
                      <a:r>
                        <a:rPr kumimoji="0" lang="ko-KR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3 Light" pitchFamily="2" charset="-127"/>
                          <a:ea typeface="페이퍼로지 3 Light" pitchFamily="2" charset="-127"/>
                          <a:cs typeface="Pretendard SemiBold" panose="02000703000000020004" pitchFamily="2" charset="-127"/>
                        </a:rPr>
                        <a:t>만원</a:t>
                      </a:r>
                    </a:p>
                  </a:txBody>
                  <a:tcPr marL="4091" marR="72000" marT="4091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12733"/>
                  </a:ext>
                </a:extLst>
              </a:tr>
            </a:tbl>
          </a:graphicData>
        </a:graphic>
      </p:graphicFrame>
      <p:graphicFrame>
        <p:nvGraphicFramePr>
          <p:cNvPr id="48" name="표 47">
            <a:extLst>
              <a:ext uri="{FF2B5EF4-FFF2-40B4-BE49-F238E27FC236}">
                <a16:creationId xmlns:a16="http://schemas.microsoft.com/office/drawing/2014/main" id="{C1C54DF3-7780-4876-B7B0-1F0234CEBD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737709"/>
              </p:ext>
            </p:extLst>
          </p:nvPr>
        </p:nvGraphicFramePr>
        <p:xfrm>
          <a:off x="6443292" y="6228245"/>
          <a:ext cx="6296796" cy="48366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393108">
                  <a:extLst>
                    <a:ext uri="{9D8B030D-6E8A-4147-A177-3AD203B41FA5}">
                      <a16:colId xmlns:a16="http://schemas.microsoft.com/office/drawing/2014/main" val="1479313430"/>
                    </a:ext>
                  </a:extLst>
                </a:gridCol>
                <a:gridCol w="903688">
                  <a:extLst>
                    <a:ext uri="{9D8B030D-6E8A-4147-A177-3AD203B41FA5}">
                      <a16:colId xmlns:a16="http://schemas.microsoft.com/office/drawing/2014/main" val="92155689"/>
                    </a:ext>
                  </a:extLst>
                </a:gridCol>
              </a:tblGrid>
              <a:tr h="48366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페이퍼로지 4 Regular" pitchFamily="2" charset="-127"/>
                          <a:ea typeface="페이퍼로지 4 Regular" pitchFamily="2" charset="-127"/>
                        </a:rPr>
                        <a:t>간병인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A5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페이퍼로지 4 Regular" pitchFamily="2" charset="-127"/>
                          <a:ea typeface="페이퍼로지 4 Regular" pitchFamily="2" charset="-127"/>
                        </a:rPr>
                        <a:t>가입금액</a:t>
                      </a:r>
                      <a:endParaRPr lang="ko-KR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A59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533163"/>
                  </a:ext>
                </a:extLst>
              </a:tr>
            </a:tbl>
          </a:graphicData>
        </a:graphic>
      </p:graphicFrame>
      <p:graphicFrame>
        <p:nvGraphicFramePr>
          <p:cNvPr id="49" name="표 101">
            <a:extLst>
              <a:ext uri="{FF2B5EF4-FFF2-40B4-BE49-F238E27FC236}">
                <a16:creationId xmlns:a16="http://schemas.microsoft.com/office/drawing/2014/main" id="{DD44D8DD-D6DD-44B6-A021-74182F8C69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121143"/>
              </p:ext>
            </p:extLst>
          </p:nvPr>
        </p:nvGraphicFramePr>
        <p:xfrm>
          <a:off x="9924158" y="2891049"/>
          <a:ext cx="2815930" cy="2657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234">
                  <a:extLst>
                    <a:ext uri="{9D8B030D-6E8A-4147-A177-3AD203B41FA5}">
                      <a16:colId xmlns:a16="http://schemas.microsoft.com/office/drawing/2014/main" val="3602696027"/>
                    </a:ext>
                  </a:extLst>
                </a:gridCol>
                <a:gridCol w="2033696">
                  <a:extLst>
                    <a:ext uri="{9D8B030D-6E8A-4147-A177-3AD203B41FA5}">
                      <a16:colId xmlns:a16="http://schemas.microsoft.com/office/drawing/2014/main" val="1908864782"/>
                    </a:ext>
                  </a:extLst>
                </a:gridCol>
              </a:tblGrid>
              <a:tr h="4699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연령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8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보험료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624355"/>
                  </a:ext>
                </a:extLst>
              </a:tr>
              <a:tr h="729134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45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8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D6F22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38</a:t>
                      </a:r>
                      <a:r>
                        <a:rPr lang="en-US" altLang="ko-KR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,973</a:t>
                      </a:r>
                      <a:r>
                        <a:rPr lang="ko-KR" altLang="en-US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33549"/>
                  </a:ext>
                </a:extLst>
              </a:tr>
              <a:tr h="7291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50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8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56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D6F22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42</a:t>
                      </a:r>
                      <a:r>
                        <a:rPr kumimoji="0" lang="en-US" altLang="ko-KR" sz="256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,212</a:t>
                      </a:r>
                      <a:r>
                        <a:rPr kumimoji="0" lang="ko-KR" altLang="en-US" sz="256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017145"/>
                  </a:ext>
                </a:extLst>
              </a:tr>
              <a:tr h="7291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55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8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56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D6F22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45</a:t>
                      </a:r>
                      <a:r>
                        <a:rPr kumimoji="0" lang="en-US" altLang="ko-KR" sz="256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,519</a:t>
                      </a:r>
                      <a:r>
                        <a:rPr kumimoji="0" lang="ko-KR" altLang="en-US" sz="256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3F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035412"/>
                  </a:ext>
                </a:extLst>
              </a:tr>
            </a:tbl>
          </a:graphicData>
        </a:graphic>
      </p:graphicFrame>
      <p:pic>
        <p:nvPicPr>
          <p:cNvPr id="71" name="Picture 15">
            <a:extLst>
              <a:ext uri="{FF2B5EF4-FFF2-40B4-BE49-F238E27FC236}">
                <a16:creationId xmlns:a16="http://schemas.microsoft.com/office/drawing/2014/main" id="{073DBCBE-988D-45A3-A92C-F4CC9720D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00" y="2870532"/>
            <a:ext cx="2852342" cy="2677908"/>
          </a:xfrm>
          <a:prstGeom prst="rect">
            <a:avLst/>
          </a:prstGeom>
        </p:spPr>
      </p:pic>
      <p:pic>
        <p:nvPicPr>
          <p:cNvPr id="41" name="Picture 15">
            <a:extLst>
              <a:ext uri="{FF2B5EF4-FFF2-40B4-BE49-F238E27FC236}">
                <a16:creationId xmlns:a16="http://schemas.microsoft.com/office/drawing/2014/main" id="{DAB12ABD-D59D-4251-8645-0699C1605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2523" y="2870532"/>
            <a:ext cx="2852342" cy="2677908"/>
          </a:xfrm>
          <a:prstGeom prst="rect">
            <a:avLst/>
          </a:prstGeom>
        </p:spPr>
      </p:pic>
      <p:pic>
        <p:nvPicPr>
          <p:cNvPr id="50" name="Picture 15">
            <a:extLst>
              <a:ext uri="{FF2B5EF4-FFF2-40B4-BE49-F238E27FC236}">
                <a16:creationId xmlns:a16="http://schemas.microsoft.com/office/drawing/2014/main" id="{4B1A7C5F-7B85-42A2-9C33-01F5523BC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946" y="2870532"/>
            <a:ext cx="2852342" cy="2677908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BB6A930A-340D-4B1C-91FB-DC7AEBAF8912}"/>
              </a:ext>
            </a:extLst>
          </p:cNvPr>
          <p:cNvSpPr txBox="1"/>
          <p:nvPr/>
        </p:nvSpPr>
        <p:spPr>
          <a:xfrm>
            <a:off x="6559678" y="3587462"/>
            <a:ext cx="33351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간병인</a:t>
            </a:r>
            <a:endParaRPr lang="en-US" altLang="ko-KR" sz="32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456733B-B269-446C-9A32-99A8954D0D71}"/>
              </a:ext>
            </a:extLst>
          </p:cNvPr>
          <p:cNvSpPr txBox="1"/>
          <p:nvPr/>
        </p:nvSpPr>
        <p:spPr>
          <a:xfrm>
            <a:off x="6511674" y="4188029"/>
            <a:ext cx="33351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000" dirty="0">
                <a:latin typeface="페이퍼로지 5 Medium" pitchFamily="2" charset="-127"/>
                <a:ea typeface="페이퍼로지 5 Medium" pitchFamily="2" charset="-127"/>
              </a:rPr>
              <a:t>15/6/7</a:t>
            </a:r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</a:rPr>
              <a:t>만원</a:t>
            </a:r>
            <a:r>
              <a:rPr lang="en-US" altLang="ko-KR" sz="3600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endParaRPr lang="en-US" altLang="ko-KR" sz="36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D9378B1-E7F5-45D2-BC77-36E32FF12DA7}"/>
              </a:ext>
            </a:extLst>
          </p:cNvPr>
          <p:cNvSpPr txBox="1"/>
          <p:nvPr/>
        </p:nvSpPr>
        <p:spPr>
          <a:xfrm>
            <a:off x="3299925" y="3587462"/>
            <a:ext cx="33351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약제비</a:t>
            </a:r>
            <a:endParaRPr lang="en-US" altLang="ko-KR" sz="36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F0B2299-CEF8-4029-B6EE-D5049ED68ABD}"/>
              </a:ext>
            </a:extLst>
          </p:cNvPr>
          <p:cNvSpPr txBox="1"/>
          <p:nvPr/>
        </p:nvSpPr>
        <p:spPr>
          <a:xfrm>
            <a:off x="3333944" y="4188029"/>
            <a:ext cx="33351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000" dirty="0">
                <a:latin typeface="페이퍼로지 5 Medium" pitchFamily="2" charset="-127"/>
                <a:ea typeface="페이퍼로지 5 Medium" pitchFamily="2" charset="-127"/>
              </a:rPr>
              <a:t>260</a:t>
            </a:r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</a:rPr>
              <a:t>만원</a:t>
            </a:r>
            <a:r>
              <a:rPr lang="en-US" altLang="ko-KR" sz="3600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endParaRPr lang="en-US" altLang="ko-KR" sz="36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E6CBE06-39E2-4322-9B19-068EAAB692F1}"/>
              </a:ext>
            </a:extLst>
          </p:cNvPr>
          <p:cNvSpPr txBox="1"/>
          <p:nvPr/>
        </p:nvSpPr>
        <p:spPr>
          <a:xfrm>
            <a:off x="42579" y="3587462"/>
            <a:ext cx="33351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순환계</a:t>
            </a:r>
            <a:endParaRPr lang="en-US" altLang="ko-KR" sz="36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6BB6A3-C8A7-4A6C-A823-6F760CAE165A}"/>
              </a:ext>
            </a:extLst>
          </p:cNvPr>
          <p:cNvSpPr txBox="1"/>
          <p:nvPr/>
        </p:nvSpPr>
        <p:spPr>
          <a:xfrm>
            <a:off x="42579" y="4188029"/>
            <a:ext cx="33351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000" dirty="0">
                <a:latin typeface="페이퍼로지 5 Medium" pitchFamily="2" charset="-127"/>
                <a:ea typeface="페이퍼로지 5 Medium" pitchFamily="2" charset="-127"/>
              </a:rPr>
              <a:t>3,500</a:t>
            </a:r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</a:rPr>
              <a:t>만원</a:t>
            </a:r>
            <a:r>
              <a:rPr lang="en-US" altLang="ko-KR" sz="3600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endParaRPr lang="en-US" altLang="ko-KR" sz="3600" dirty="0">
              <a:latin typeface="페이퍼로지 5 Medium" pitchFamily="2" charset="-127"/>
              <a:ea typeface="페이퍼로지 5 Medium" pitchFamily="2" charset="-127"/>
              <a:cs typeface="Calibri" panose="020F050202020403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C20DD85-F9DE-4FB8-BF0C-75E75DDF0B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24" b="89683" l="4790" r="97006">
                        <a14:foregroundMark x1="5389" y1="58730" x2="5389" y2="58730"/>
                        <a14:foregroundMark x1="97006" y1="53968" x2="97006" y2="53968"/>
                        <a14:foregroundMark x1="6587" y1="62698" x2="6587" y2="62698"/>
                        <a14:foregroundMark x1="53293" y1="14286" x2="53293" y2="14286"/>
                        <a14:foregroundMark x1="53293" y1="14286" x2="53293" y2="14286"/>
                        <a14:foregroundMark x1="52695" y1="14286" x2="52695" y2="1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6583">
            <a:off x="5274179" y="2972786"/>
            <a:ext cx="962189" cy="725963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557C6C7F-C772-4D3F-87E7-B0F188281BAA}"/>
              </a:ext>
            </a:extLst>
          </p:cNvPr>
          <p:cNvSpPr/>
          <p:nvPr/>
        </p:nvSpPr>
        <p:spPr>
          <a:xfrm>
            <a:off x="5499100" y="3210505"/>
            <a:ext cx="533400" cy="344555"/>
          </a:xfrm>
          <a:prstGeom prst="ellipse">
            <a:avLst/>
          </a:prstGeom>
          <a:solidFill>
            <a:srgbClr val="FBCA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123624-DDB0-42C3-B923-AECA0A6F5DB2}"/>
              </a:ext>
            </a:extLst>
          </p:cNvPr>
          <p:cNvSpPr txBox="1"/>
          <p:nvPr/>
        </p:nvSpPr>
        <p:spPr>
          <a:xfrm rot="250133">
            <a:off x="5328413" y="3192620"/>
            <a:ext cx="8963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프리젠테이션 5 Medium" pitchFamily="2" charset="-127"/>
                <a:ea typeface="프리젠테이션 5 Medium" pitchFamily="2" charset="-127"/>
              </a:rPr>
              <a:t>매년 평생</a:t>
            </a:r>
            <a:r>
              <a:rPr lang="en-US" altLang="ko-KR" sz="1600" dirty="0">
                <a:latin typeface="프리젠테이션 5 Medium" pitchFamily="2" charset="-127"/>
                <a:ea typeface="프리젠테이션 5 Medium" pitchFamily="2" charset="-127"/>
              </a:rPr>
              <a:t>!</a:t>
            </a:r>
            <a:endParaRPr lang="ko-KR" altLang="en-US" sz="1600" dirty="0">
              <a:latin typeface="프리젠테이션 5 Medium" pitchFamily="2" charset="-127"/>
              <a:ea typeface="프리젠테이션 5 Medium" pitchFamily="2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3895183-664C-4D2C-80B8-BAB4470B2C67}"/>
              </a:ext>
            </a:extLst>
          </p:cNvPr>
          <p:cNvSpPr txBox="1"/>
          <p:nvPr/>
        </p:nvSpPr>
        <p:spPr>
          <a:xfrm>
            <a:off x="-5883497" y="8403261"/>
            <a:ext cx="12119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 </a:t>
            </a:r>
            <a:r>
              <a:rPr lang="ko-KR" altLang="en-US" sz="1000" dirty="0" err="1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시그니처</a:t>
            </a:r>
            <a:r>
              <a:rPr lang="en-US" altLang="ko-KR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4.0 4</a:t>
            </a:r>
            <a:r>
              <a:rPr lang="ko-KR" altLang="en-US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종</a:t>
            </a:r>
            <a:r>
              <a:rPr lang="en-US" altLang="ko-KR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90</a:t>
            </a:r>
            <a:r>
              <a:rPr lang="ko-KR" altLang="en-US" sz="1000" dirty="0" err="1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세만기</a:t>
            </a:r>
            <a:r>
              <a:rPr lang="ko-KR" altLang="en-US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</a:t>
            </a:r>
            <a:r>
              <a:rPr lang="ko-KR" altLang="en-US" sz="1000" dirty="0" err="1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r>
              <a:rPr lang="en-US" altLang="ko-KR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6</a:t>
            </a:r>
            <a:r>
              <a:rPr lang="ko-KR" altLang="en-US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형</a:t>
            </a:r>
            <a:r>
              <a:rPr lang="en-US" altLang="ko-KR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프리미엄플랜</a:t>
            </a:r>
            <a:r>
              <a:rPr lang="en-US" altLang="ko-KR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상해사망 </a:t>
            </a:r>
            <a:r>
              <a:rPr lang="en-US" altLang="ko-KR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5</a:t>
            </a:r>
            <a:r>
              <a:rPr lang="ko-KR" altLang="en-US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</a:t>
            </a:r>
            <a:r>
              <a:rPr lang="en-US" altLang="ko-KR" sz="1000" dirty="0">
                <a:solidFill>
                  <a:schemeClr val="bg2">
                    <a:lumMod val="75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i="0" dirty="0" err="1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보험료납입면제대상보장</a:t>
            </a:r>
            <a:r>
              <a:rPr lang="en-US" altLang="ko-KR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(6</a:t>
            </a:r>
            <a:r>
              <a:rPr lang="ko-KR" altLang="en-US" sz="1000" i="0" dirty="0" err="1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대사유</a:t>
            </a:r>
            <a:r>
              <a:rPr lang="en-US" altLang="ko-KR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Ⅱ)10</a:t>
            </a:r>
            <a:r>
              <a:rPr lang="ko-KR" altLang="en-US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만</a:t>
            </a:r>
            <a:r>
              <a:rPr lang="en-US" altLang="ko-KR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, </a:t>
            </a:r>
            <a:endParaRPr lang="en-US" altLang="ko-KR" sz="1000" dirty="0">
              <a:solidFill>
                <a:schemeClr val="bg2">
                  <a:lumMod val="75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pPr algn="r"/>
            <a:r>
              <a:rPr lang="ko-KR" altLang="en-US" sz="1000" i="0" dirty="0" err="1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상해중환자실입원비</a:t>
            </a:r>
            <a:r>
              <a:rPr lang="en-US" altLang="ko-KR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(1</a:t>
            </a:r>
            <a:r>
              <a:rPr lang="ko-KR" altLang="en-US" sz="1000" i="0" dirty="0" err="1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일이상</a:t>
            </a:r>
            <a:r>
              <a:rPr lang="en-US" altLang="ko-KR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10</a:t>
            </a:r>
            <a:r>
              <a:rPr lang="ko-KR" altLang="en-US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일한도</a:t>
            </a:r>
            <a:r>
              <a:rPr lang="en-US" altLang="ko-KR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 50</a:t>
            </a:r>
            <a:r>
              <a:rPr lang="ko-KR" altLang="en-US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만</a:t>
            </a:r>
            <a:r>
              <a:rPr lang="en-US" altLang="ko-KR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최저보험료 </a:t>
            </a:r>
            <a:r>
              <a:rPr lang="en-US" altLang="ko-KR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5</a:t>
            </a:r>
            <a:r>
              <a:rPr lang="ko-KR" altLang="en-US" sz="1000" i="0" dirty="0">
                <a:solidFill>
                  <a:schemeClr val="bg2">
                    <a:lumMod val="75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만원</a:t>
            </a:r>
            <a:endParaRPr lang="ko-KR" altLang="en-US" sz="1000" dirty="0">
              <a:solidFill>
                <a:schemeClr val="bg2">
                  <a:lumMod val="75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F57625EF-98DB-4EDD-8E45-F7DF72C881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24" b="89683" l="4790" r="97006">
                        <a14:foregroundMark x1="5389" y1="58730" x2="5389" y2="58730"/>
                        <a14:foregroundMark x1="97006" y1="53968" x2="97006" y2="53968"/>
                        <a14:foregroundMark x1="6587" y1="62698" x2="6587" y2="62698"/>
                        <a14:foregroundMark x1="53293" y1="14286" x2="53293" y2="14286"/>
                        <a14:foregroundMark x1="53293" y1="14286" x2="53293" y2="14286"/>
                        <a14:foregroundMark x1="52695" y1="14286" x2="52695" y2="1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6583">
            <a:off x="1983613" y="2972786"/>
            <a:ext cx="962189" cy="725963"/>
          </a:xfrm>
          <a:prstGeom prst="rect">
            <a:avLst/>
          </a:prstGeom>
        </p:spPr>
      </p:pic>
      <p:sp>
        <p:nvSpPr>
          <p:cNvPr id="61" name="타원 60">
            <a:extLst>
              <a:ext uri="{FF2B5EF4-FFF2-40B4-BE49-F238E27FC236}">
                <a16:creationId xmlns:a16="http://schemas.microsoft.com/office/drawing/2014/main" id="{F819FC77-4919-4C8C-A062-29EBE71DA16B}"/>
              </a:ext>
            </a:extLst>
          </p:cNvPr>
          <p:cNvSpPr/>
          <p:nvPr/>
        </p:nvSpPr>
        <p:spPr>
          <a:xfrm>
            <a:off x="2208534" y="3210505"/>
            <a:ext cx="533400" cy="344555"/>
          </a:xfrm>
          <a:prstGeom prst="ellipse">
            <a:avLst/>
          </a:prstGeom>
          <a:solidFill>
            <a:srgbClr val="FBCA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4BF7F36-F320-44B8-B3D2-E9AE2F5A2C9D}"/>
              </a:ext>
            </a:extLst>
          </p:cNvPr>
          <p:cNvSpPr txBox="1"/>
          <p:nvPr/>
        </p:nvSpPr>
        <p:spPr>
          <a:xfrm rot="250133">
            <a:off x="2037847" y="3192620"/>
            <a:ext cx="8963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프리젠테이션 5 Medium" pitchFamily="2" charset="-127"/>
                <a:ea typeface="프리젠테이션 5 Medium" pitchFamily="2" charset="-127"/>
              </a:rPr>
              <a:t>매년 평생</a:t>
            </a:r>
            <a:r>
              <a:rPr lang="en-US" altLang="ko-KR" sz="1600" dirty="0">
                <a:latin typeface="프리젠테이션 5 Medium" pitchFamily="2" charset="-127"/>
                <a:ea typeface="프리젠테이션 5 Medium" pitchFamily="2" charset="-127"/>
              </a:rPr>
              <a:t>!</a:t>
            </a:r>
            <a:endParaRPr lang="ko-KR" altLang="en-US" sz="1600" dirty="0">
              <a:latin typeface="프리젠테이션 5 Medium" pitchFamily="2" charset="-127"/>
              <a:ea typeface="프리젠테이션 5 Medium" pitchFamily="2" charset="-127"/>
            </a:endParaRPr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BE83F792-9D82-4D88-B99F-8339C1B6C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24" b="89683" l="4790" r="97006">
                        <a14:foregroundMark x1="5389" y1="58730" x2="5389" y2="58730"/>
                        <a14:foregroundMark x1="97006" y1="53968" x2="97006" y2="53968"/>
                        <a14:foregroundMark x1="6587" y1="62698" x2="6587" y2="62698"/>
                        <a14:foregroundMark x1="53293" y1="14286" x2="53293" y2="14286"/>
                        <a14:foregroundMark x1="53293" y1="14286" x2="53293" y2="14286"/>
                        <a14:foregroundMark x1="52695" y1="14286" x2="52695" y2="1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6583">
            <a:off x="8510459" y="2972786"/>
            <a:ext cx="962189" cy="725963"/>
          </a:xfrm>
          <a:prstGeom prst="rect">
            <a:avLst/>
          </a:prstGeom>
        </p:spPr>
      </p:pic>
      <p:sp>
        <p:nvSpPr>
          <p:cNvPr id="67" name="타원 66">
            <a:extLst>
              <a:ext uri="{FF2B5EF4-FFF2-40B4-BE49-F238E27FC236}">
                <a16:creationId xmlns:a16="http://schemas.microsoft.com/office/drawing/2014/main" id="{73BAB4B4-A55A-4E9D-9053-750A60420BC0}"/>
              </a:ext>
            </a:extLst>
          </p:cNvPr>
          <p:cNvSpPr/>
          <p:nvPr/>
        </p:nvSpPr>
        <p:spPr>
          <a:xfrm>
            <a:off x="8735380" y="3210505"/>
            <a:ext cx="533400" cy="344555"/>
          </a:xfrm>
          <a:prstGeom prst="ellipse">
            <a:avLst/>
          </a:prstGeom>
          <a:solidFill>
            <a:srgbClr val="FBCA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DAB4A81-CD2E-46C0-959B-596E7224704C}"/>
              </a:ext>
            </a:extLst>
          </p:cNvPr>
          <p:cNvSpPr txBox="1"/>
          <p:nvPr/>
        </p:nvSpPr>
        <p:spPr>
          <a:xfrm rot="250133">
            <a:off x="8564693" y="3192620"/>
            <a:ext cx="8963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프리젠테이션 5 Medium" pitchFamily="2" charset="-127"/>
                <a:ea typeface="프리젠테이션 5 Medium" pitchFamily="2" charset="-127"/>
              </a:rPr>
              <a:t>매년 평생</a:t>
            </a:r>
            <a:r>
              <a:rPr lang="en-US" altLang="ko-KR" sz="1600" dirty="0">
                <a:latin typeface="프리젠테이션 5 Medium" pitchFamily="2" charset="-127"/>
                <a:ea typeface="프리젠테이션 5 Medium" pitchFamily="2" charset="-127"/>
              </a:rPr>
              <a:t>!</a:t>
            </a:r>
            <a:endParaRPr lang="ko-KR" altLang="en-US" sz="1600" dirty="0">
              <a:latin typeface="프리젠테이션 5 Medium" pitchFamily="2" charset="-127"/>
              <a:ea typeface="프리젠테이션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67009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8223246-B796-42D9-8080-E9441250ACAA}"/>
              </a:ext>
            </a:extLst>
          </p:cNvPr>
          <p:cNvGrpSpPr/>
          <p:nvPr/>
        </p:nvGrpSpPr>
        <p:grpSpPr>
          <a:xfrm>
            <a:off x="395611" y="1428577"/>
            <a:ext cx="12234831" cy="3063215"/>
            <a:chOff x="191510" y="1123187"/>
            <a:chExt cx="9538302" cy="2388090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50C35F37-DAE2-4B74-9B0D-6A77DADE7669}"/>
                </a:ext>
              </a:extLst>
            </p:cNvPr>
            <p:cNvGrpSpPr/>
            <p:nvPr/>
          </p:nvGrpSpPr>
          <p:grpSpPr>
            <a:xfrm>
              <a:off x="191510" y="1132034"/>
              <a:ext cx="2900193" cy="338400"/>
              <a:chOff x="191510" y="750744"/>
              <a:chExt cx="2900193" cy="338400"/>
            </a:xfrm>
          </p:grpSpPr>
          <p:sp>
            <p:nvSpPr>
              <p:cNvPr id="25" name="직사각형 3">
                <a:extLst>
                  <a:ext uri="{FF2B5EF4-FFF2-40B4-BE49-F238E27FC236}">
                    <a16:creationId xmlns:a16="http://schemas.microsoft.com/office/drawing/2014/main" id="{C6494E8A-48BC-4FC6-B289-48B9368A1F64}"/>
                  </a:ext>
                </a:extLst>
              </p:cNvPr>
              <p:cNvSpPr/>
              <p:nvPr/>
            </p:nvSpPr>
            <p:spPr>
              <a:xfrm>
                <a:off x="191510" y="750744"/>
                <a:ext cx="2145032" cy="338400"/>
              </a:xfrm>
              <a:custGeom>
                <a:avLst/>
                <a:gdLst>
                  <a:gd name="connsiteX0" fmla="*/ 0 w 2144688"/>
                  <a:gd name="connsiteY0" fmla="*/ 0 h 432048"/>
                  <a:gd name="connsiteX1" fmla="*/ 2144688 w 2144688"/>
                  <a:gd name="connsiteY1" fmla="*/ 0 h 432048"/>
                  <a:gd name="connsiteX2" fmla="*/ 2144688 w 2144688"/>
                  <a:gd name="connsiteY2" fmla="*/ 432048 h 432048"/>
                  <a:gd name="connsiteX3" fmla="*/ 0 w 2144688"/>
                  <a:gd name="connsiteY3" fmla="*/ 432048 h 432048"/>
                  <a:gd name="connsiteX4" fmla="*/ 0 w 2144688"/>
                  <a:gd name="connsiteY4" fmla="*/ 0 h 432048"/>
                  <a:gd name="connsiteX0" fmla="*/ 0 w 2144688"/>
                  <a:gd name="connsiteY0" fmla="*/ 0 h 432048"/>
                  <a:gd name="connsiteX1" fmla="*/ 1615770 w 2144688"/>
                  <a:gd name="connsiteY1" fmla="*/ 0 h 432048"/>
                  <a:gd name="connsiteX2" fmla="*/ 2144688 w 2144688"/>
                  <a:gd name="connsiteY2" fmla="*/ 432048 h 432048"/>
                  <a:gd name="connsiteX3" fmla="*/ 0 w 2144688"/>
                  <a:gd name="connsiteY3" fmla="*/ 432048 h 432048"/>
                  <a:gd name="connsiteX4" fmla="*/ 0 w 2144688"/>
                  <a:gd name="connsiteY4" fmla="*/ 0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44688" h="432048">
                    <a:moveTo>
                      <a:pt x="0" y="0"/>
                    </a:moveTo>
                    <a:lnTo>
                      <a:pt x="1615770" y="0"/>
                    </a:lnTo>
                    <a:lnTo>
                      <a:pt x="2144688" y="432048"/>
                    </a:lnTo>
                    <a:lnTo>
                      <a:pt x="0" y="4320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B58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1731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527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굴림"/>
                  <a:ea typeface="굴림"/>
                  <a:cs typeface="+mn-cs"/>
                  <a:sym typeface="Helvetica Neue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B7D0CC7-D7D5-48A3-A069-30E2B8BF1B7A}"/>
                  </a:ext>
                </a:extLst>
              </p:cNvPr>
              <p:cNvSpPr txBox="1"/>
              <p:nvPr/>
            </p:nvSpPr>
            <p:spPr>
              <a:xfrm>
                <a:off x="193871" y="769039"/>
                <a:ext cx="2897832" cy="318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52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23834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굴림"/>
                    <a:cs typeface="Calibri" panose="020F0502020204030204" pitchFamily="34" charset="0"/>
                    <a:sym typeface="Helvetica Neue"/>
                  </a:rPr>
                  <a:t>4</a:t>
                </a:r>
                <a:r>
                  <a:rPr kumimoji="0" lang="ko-KR" altLang="en-US" sz="2052" b="1" i="0" u="none" strike="noStrike" kern="1200" cap="none" spc="0" normalizeH="0" baseline="0" noProof="0">
                    <a:ln>
                      <a:noFill/>
                    </a:ln>
                    <a:solidFill>
                      <a:srgbClr val="423834"/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Calibri" panose="020F0502020204030204" pitchFamily="34" charset="0"/>
                    <a:sym typeface="Helvetica Neue"/>
                  </a:rPr>
                  <a:t>대 기본 지키기</a:t>
                </a:r>
              </a:p>
            </p:txBody>
          </p:sp>
        </p:grp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734D47A1-9166-4D59-B987-7F7EC14D86C8}"/>
                </a:ext>
              </a:extLst>
            </p:cNvPr>
            <p:cNvSpPr/>
            <p:nvPr/>
          </p:nvSpPr>
          <p:spPr>
            <a:xfrm>
              <a:off x="191510" y="1474160"/>
              <a:ext cx="4545466" cy="2026848"/>
            </a:xfrm>
            <a:prstGeom prst="rect">
              <a:avLst/>
            </a:prstGeom>
            <a:noFill/>
            <a:ln w="19050">
              <a:solidFill>
                <a:srgbClr val="FCB586"/>
              </a:solidFill>
            </a:ln>
          </p:spPr>
          <p:txBody>
            <a:bodyPr wrap="square" rIns="23092" anchor="ctr" anchorCtr="0">
              <a:noAutofit/>
            </a:bodyPr>
            <a:lstStyle/>
            <a:p>
              <a:pPr marL="232140" marR="0" lvl="0" indent="-232140" algn="l" defTabSz="1042945" rtl="0" eaLnBrk="1" fontAlgn="base" latinLnBrk="1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 </a:t>
              </a:r>
              <a:r>
                <a:rPr kumimoji="1" lang="ko-KR" altLang="en-US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증표제시</a:t>
              </a:r>
              <a:r>
                <a:rPr kumimoji="1" lang="en-US" altLang="ko-KR" sz="1796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(</a:t>
              </a:r>
              <a:r>
                <a:rPr kumimoji="1" lang="ko-KR" altLang="en-US" sz="1796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모집종사자등록증</a:t>
              </a:r>
              <a:r>
                <a:rPr kumimoji="1" lang="en-US" altLang="ko-KR" sz="1796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) </a:t>
              </a: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및 모집인 고지의무 이행</a:t>
              </a:r>
              <a:endParaRPr kumimoji="1" lang="en-US" altLang="ko-KR" sz="1796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한화고딕 T" panose="02020503020101020101" pitchFamily="18" charset="-127"/>
                <a:ea typeface="한화고딕 T" panose="02020503020101020101" pitchFamily="18" charset="-127"/>
                <a:cs typeface="+mn-cs"/>
                <a:sym typeface="Helvetica Neue"/>
              </a:endParaRPr>
            </a:p>
            <a:p>
              <a:pPr marL="342102" marR="0" lvl="0" indent="-342102" algn="l" defTabSz="1042945" rtl="0" eaLnBrk="1" fontAlgn="base" latinLnBrk="1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소비자가 이해할 수 있도록 </a:t>
              </a:r>
              <a:r>
                <a:rPr kumimoji="1" lang="ko-KR" altLang="en-US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상품 설명</a:t>
              </a:r>
              <a:r>
                <a:rPr kumimoji="1" lang="en-US" altLang="ko-KR" sz="1796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(</a:t>
              </a:r>
              <a:r>
                <a:rPr kumimoji="1" lang="ko-KR" altLang="en-US" sz="1796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설명서 先제공</a:t>
              </a:r>
              <a:r>
                <a:rPr kumimoji="1" lang="en-US" altLang="ko-KR" sz="1796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)</a:t>
              </a:r>
            </a:p>
            <a:p>
              <a:pPr marL="342102" marR="0" lvl="0" indent="-342102" algn="l" defTabSz="1042945" rtl="0" eaLnBrk="1" fontAlgn="base" latinLnBrk="1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보험계약자</a:t>
              </a:r>
              <a:r>
                <a: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, </a:t>
              </a: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피보험자 </a:t>
              </a:r>
              <a:r>
                <a:rPr kumimoji="1" lang="ko-KR" altLang="en-US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본인</a:t>
              </a: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의 </a:t>
              </a:r>
              <a:r>
                <a:rPr kumimoji="1" lang="ko-KR" altLang="en-US" sz="2052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자필서명</a:t>
              </a:r>
              <a:endParaRPr kumimoji="1" lang="en-US" altLang="ko-KR" sz="2052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+mn-cs"/>
                <a:sym typeface="Helvetica Neue"/>
              </a:endParaRPr>
            </a:p>
            <a:p>
              <a:pPr marL="0" marR="0" lvl="0" indent="0" algn="l" defTabSz="1042945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       </a:t>
              </a: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모집인도 </a:t>
              </a:r>
              <a:r>
                <a: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[</a:t>
              </a:r>
              <a:r>
                <a:rPr kumimoji="1" lang="ko-KR" altLang="en-US" sz="1796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고객용</a:t>
              </a:r>
              <a:r>
                <a: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]</a:t>
              </a: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설명서에 </a:t>
              </a:r>
              <a:r>
                <a:rPr kumimoji="1" lang="ko-KR" altLang="en-US" sz="1796" b="1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모집인 자필서명 </a:t>
              </a:r>
              <a:r>
                <a:rPr kumimoji="1" lang="ko-KR" altLang="en-US" sz="1667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후 제공</a:t>
              </a:r>
              <a:endParaRPr kumimoji="1" lang="en-US" altLang="ko-KR" sz="1667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한화고딕 T" panose="02020503020101020101" pitchFamily="18" charset="-127"/>
                <a:ea typeface="한화고딕 T" panose="02020503020101020101" pitchFamily="18" charset="-127"/>
                <a:cs typeface="+mn-cs"/>
                <a:sym typeface="Helvetica Neue"/>
              </a:endParaRPr>
            </a:p>
            <a:p>
              <a:pPr marL="0" marR="0" lvl="0" indent="0" algn="l" defTabSz="1042945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67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         </a:t>
              </a:r>
              <a:r>
                <a:rPr kumimoji="1" lang="en-US" altLang="ko-KR" sz="1539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※ </a:t>
              </a:r>
              <a:r>
                <a:rPr kumimoji="1" lang="ko-KR" altLang="en-US" sz="1539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신계약</a:t>
              </a:r>
              <a:r>
                <a:rPr kumimoji="1" lang="ko-KR" altLang="en-US" sz="1539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 뿐만 아니라 변경배서도 </a:t>
              </a:r>
              <a:r>
                <a:rPr kumimoji="1" lang="en-US" altLang="ko-KR" sz="1539" b="0" i="0" u="none" strike="noStrike" kern="1200" cap="none" spc="-128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 </a:t>
              </a:r>
              <a:r>
                <a:rPr kumimoji="1" lang="ko-KR" altLang="en-US" sz="1539" b="0" i="0" u="none" strike="noStrike" kern="1200" cap="none" spc="-128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계약자 및 피보험자 본인의  자필서명</a:t>
              </a:r>
              <a:endParaRPr kumimoji="1" lang="en-US" altLang="ko-KR" sz="1539" b="0" i="0" u="none" strike="noStrike" kern="1200" cap="none" spc="-128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한화고딕 T" panose="02020503020101020101" pitchFamily="18" charset="-127"/>
                <a:ea typeface="한화고딕 T" panose="02020503020101020101" pitchFamily="18" charset="-127"/>
                <a:cs typeface="+mn-cs"/>
                <a:sym typeface="Helvetica Neue"/>
              </a:endParaRPr>
            </a:p>
            <a:p>
              <a:pPr marL="0" marR="0" lvl="0" indent="0" algn="l" defTabSz="1042945" rtl="0" eaLnBrk="1" fontAlgn="base" latinLnBrk="1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C7404"/>
                </a:buClr>
                <a:buSzTx/>
                <a:buFontTx/>
                <a:buNone/>
                <a:tabLst/>
                <a:defRPr/>
              </a:pPr>
              <a:r>
                <a: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4. </a:t>
              </a:r>
              <a:r>
                <a:rPr kumimoji="1" lang="ko-KR" altLang="en-US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청약서</a:t>
              </a:r>
              <a:r>
                <a:rPr kumimoji="1" lang="en-US" altLang="ko-KR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,</a:t>
              </a:r>
              <a:r>
                <a:rPr kumimoji="1" lang="ko-KR" altLang="en-US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약관</a:t>
              </a:r>
              <a:r>
                <a:rPr kumimoji="1" lang="en-US" altLang="ko-KR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, </a:t>
              </a:r>
              <a:r>
                <a:rPr kumimoji="1" lang="ko-KR" altLang="en-US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설명서</a:t>
              </a:r>
              <a:r>
                <a:rPr kumimoji="1" lang="en-US" altLang="ko-KR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(+</a:t>
              </a:r>
              <a:r>
                <a:rPr kumimoji="1" lang="ko-KR" altLang="en-US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핵심설명서</a:t>
              </a:r>
              <a:r>
                <a:rPr kumimoji="1" lang="en-US" altLang="ko-KR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)</a:t>
              </a: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를 </a:t>
              </a:r>
              <a:endParaRPr kumimoji="1" lang="en-US" altLang="ko-KR" sz="1796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한화고딕 T" panose="02020503020101020101" pitchFamily="18" charset="-127"/>
                <a:ea typeface="한화고딕 T" panose="02020503020101020101" pitchFamily="18" charset="-127"/>
                <a:cs typeface="+mn-cs"/>
                <a:sym typeface="Helvetica Neue"/>
              </a:endParaRPr>
            </a:p>
            <a:p>
              <a:pPr marL="0" marR="0" lvl="0" indent="0" algn="l" defTabSz="1042945" rtl="0" eaLnBrk="1" fontAlgn="base" latinLnBrk="1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C7404"/>
                </a:buClr>
                <a:buSzTx/>
                <a:buFontTx/>
                <a:buNone/>
                <a:tabLst/>
                <a:defRPr/>
              </a:pPr>
              <a:r>
                <a: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     </a:t>
              </a: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계약체결 </a:t>
              </a:r>
              <a:r>
                <a: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 </a:t>
              </a: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시 지체 없이 전달</a:t>
              </a:r>
              <a:r>
                <a: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/ </a:t>
              </a:r>
              <a:r>
                <a:rPr kumimoji="1" lang="ko-KR" altLang="en-US" sz="1796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B" panose="02020503020101020101" pitchFamily="18" charset="-127"/>
                  <a:ea typeface="한화고딕 B" panose="02020503020101020101" pitchFamily="18" charset="-127"/>
                  <a:cs typeface="+mn-cs"/>
                  <a:sym typeface="Helvetica Neue"/>
                </a:rPr>
                <a:t>보험증권</a:t>
              </a:r>
              <a:r>
                <a:rPr kumimoji="1" lang="ko-KR" altLang="en-US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 전달 확인</a:t>
              </a:r>
              <a:r>
                <a:rPr kumimoji="1" lang="ko-KR" altLang="en-US" sz="134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rPr>
                <a:t> </a:t>
              </a:r>
              <a:endParaRPr kumimoji="1" lang="en-US" altLang="ko-KR" sz="1346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한화고딕 T" panose="02020503020101020101" pitchFamily="18" charset="-127"/>
                <a:ea typeface="한화고딕 T" panose="02020503020101020101" pitchFamily="18" charset="-127"/>
                <a:cs typeface="+mn-cs"/>
                <a:sym typeface="Helvetica Neue"/>
              </a:endParaRP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4C899CA7-F475-4D9C-B37A-145B1517F9CC}"/>
                </a:ext>
              </a:extLst>
            </p:cNvPr>
            <p:cNvGrpSpPr/>
            <p:nvPr/>
          </p:nvGrpSpPr>
          <p:grpSpPr>
            <a:xfrm>
              <a:off x="4149373" y="1472168"/>
              <a:ext cx="1097632" cy="364946"/>
              <a:chOff x="4149373" y="1090878"/>
              <a:chExt cx="1097632" cy="364946"/>
            </a:xfrm>
          </p:grpSpPr>
          <p:sp>
            <p:nvSpPr>
              <p:cNvPr id="23" name="순서도: 천공 테이프 22">
                <a:extLst>
                  <a:ext uri="{FF2B5EF4-FFF2-40B4-BE49-F238E27FC236}">
                    <a16:creationId xmlns:a16="http://schemas.microsoft.com/office/drawing/2014/main" id="{5C10F262-DD71-4198-9C62-CB91A8FA61C3}"/>
                  </a:ext>
                </a:extLst>
              </p:cNvPr>
              <p:cNvSpPr/>
              <p:nvPr/>
            </p:nvSpPr>
            <p:spPr>
              <a:xfrm>
                <a:off x="4304928" y="1090878"/>
                <a:ext cx="786522" cy="364946"/>
              </a:xfrm>
              <a:prstGeom prst="flowChartPunchedTape">
                <a:avLst/>
              </a:prstGeom>
              <a:solidFill>
                <a:srgbClr val="42383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26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doni MT Black" panose="02070A03080606020203" pitchFamily="18" charset="0"/>
                  <a:ea typeface="맑은 고딕" panose="020B0503020000020004" pitchFamily="50" charset="-127"/>
                  <a:cs typeface="+mn-cs"/>
                  <a:sym typeface="Helvetica Neue"/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1E802C14-35CA-46F4-9382-DB6F5254A2C3}"/>
                  </a:ext>
                </a:extLst>
              </p:cNvPr>
              <p:cNvSpPr/>
              <p:nvPr/>
            </p:nvSpPr>
            <p:spPr>
              <a:xfrm>
                <a:off x="4149373" y="1129335"/>
                <a:ext cx="1097632" cy="2880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346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IFEPLUS 본문 Medium" panose="00000600000000000000" pitchFamily="2" charset="-127"/>
                    <a:ea typeface="LIFEPLUS 본문 Medium" panose="00000600000000000000" pitchFamily="2" charset="-127"/>
                    <a:cs typeface="+mn-cs"/>
                    <a:sym typeface="Helvetica Neue"/>
                  </a:rPr>
                  <a:t>모집인 의무</a:t>
                </a:r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C973C4FB-2CAC-4E70-8B8E-AF76BBA70C1F}"/>
                </a:ext>
              </a:extLst>
            </p:cNvPr>
            <p:cNvGrpSpPr/>
            <p:nvPr/>
          </p:nvGrpSpPr>
          <p:grpSpPr>
            <a:xfrm>
              <a:off x="4203098" y="2061222"/>
              <a:ext cx="1097632" cy="364946"/>
              <a:chOff x="4149373" y="1090878"/>
              <a:chExt cx="1097632" cy="364946"/>
            </a:xfrm>
          </p:grpSpPr>
          <p:sp>
            <p:nvSpPr>
              <p:cNvPr id="21" name="순서도: 천공 테이프 20">
                <a:extLst>
                  <a:ext uri="{FF2B5EF4-FFF2-40B4-BE49-F238E27FC236}">
                    <a16:creationId xmlns:a16="http://schemas.microsoft.com/office/drawing/2014/main" id="{C4E5A5DA-D5C1-452A-BCC7-AE475F5444F2}"/>
                  </a:ext>
                </a:extLst>
              </p:cNvPr>
              <p:cNvSpPr/>
              <p:nvPr/>
            </p:nvSpPr>
            <p:spPr>
              <a:xfrm>
                <a:off x="4304928" y="1090878"/>
                <a:ext cx="786522" cy="364946"/>
              </a:xfrm>
              <a:prstGeom prst="flowChartPunchedTape">
                <a:avLst/>
              </a:prstGeom>
              <a:solidFill>
                <a:srgbClr val="42383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26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doni MT Black" panose="02070A03080606020203" pitchFamily="18" charset="0"/>
                  <a:ea typeface="맑은 고딕" panose="020B0503020000020004" pitchFamily="50" charset="-127"/>
                  <a:cs typeface="+mn-cs"/>
                  <a:sym typeface="Helvetica Neue"/>
                </a:endParaRPr>
              </a:p>
            </p:txBody>
          </p: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B432B54E-6634-4ECF-B958-72F6F025F257}"/>
                  </a:ext>
                </a:extLst>
              </p:cNvPr>
              <p:cNvSpPr/>
              <p:nvPr/>
            </p:nvSpPr>
            <p:spPr>
              <a:xfrm>
                <a:off x="4149373" y="1129335"/>
                <a:ext cx="1097632" cy="2880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346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IFEPLUS 본문 Medium" panose="00000600000000000000" pitchFamily="2" charset="-127"/>
                    <a:ea typeface="LIFEPLUS 본문 Medium" panose="00000600000000000000" pitchFamily="2" charset="-127"/>
                    <a:cs typeface="+mn-cs"/>
                    <a:sym typeface="Helvetica Neue"/>
                  </a:rPr>
                  <a:t>설명 및 확인</a:t>
                </a:r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6F9BA428-8EBD-4C28-B9B6-9898166E00A3}"/>
                </a:ext>
              </a:extLst>
            </p:cNvPr>
            <p:cNvGrpSpPr/>
            <p:nvPr/>
          </p:nvGrpSpPr>
          <p:grpSpPr>
            <a:xfrm>
              <a:off x="4221555" y="2972897"/>
              <a:ext cx="1097632" cy="364946"/>
              <a:chOff x="4149373" y="1090878"/>
              <a:chExt cx="1097632" cy="364946"/>
            </a:xfrm>
          </p:grpSpPr>
          <p:sp>
            <p:nvSpPr>
              <p:cNvPr id="19" name="순서도: 천공 테이프 18">
                <a:extLst>
                  <a:ext uri="{FF2B5EF4-FFF2-40B4-BE49-F238E27FC236}">
                    <a16:creationId xmlns:a16="http://schemas.microsoft.com/office/drawing/2014/main" id="{64A20579-E0E1-4EB1-9E2D-A44E667F726D}"/>
                  </a:ext>
                </a:extLst>
              </p:cNvPr>
              <p:cNvSpPr/>
              <p:nvPr/>
            </p:nvSpPr>
            <p:spPr>
              <a:xfrm>
                <a:off x="4304928" y="1090878"/>
                <a:ext cx="786522" cy="364946"/>
              </a:xfrm>
              <a:prstGeom prst="flowChartPunchedTape">
                <a:avLst/>
              </a:prstGeom>
              <a:solidFill>
                <a:srgbClr val="42383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26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doni MT Black" panose="02070A03080606020203" pitchFamily="18" charset="0"/>
                  <a:ea typeface="맑은 고딕" panose="020B0503020000020004" pitchFamily="50" charset="-127"/>
                  <a:cs typeface="+mn-cs"/>
                  <a:sym typeface="Helvetica Neue"/>
                </a:endParaRPr>
              </a:p>
            </p:txBody>
          </p:sp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id="{E3F728A8-CA2E-4C86-AAE1-814CDE77EB69}"/>
                  </a:ext>
                </a:extLst>
              </p:cNvPr>
              <p:cNvSpPr/>
              <p:nvPr/>
            </p:nvSpPr>
            <p:spPr>
              <a:xfrm>
                <a:off x="4149373" y="1129335"/>
                <a:ext cx="1097632" cy="2880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346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IFEPLUS 본문 Medium" panose="00000600000000000000" pitchFamily="2" charset="-127"/>
                    <a:ea typeface="LIFEPLUS 본문 Medium" panose="00000600000000000000" pitchFamily="2" charset="-127"/>
                    <a:cs typeface="+mn-cs"/>
                    <a:sym typeface="Helvetica Neue"/>
                  </a:rPr>
                  <a:t>계약서류 전달</a:t>
                </a:r>
              </a:p>
            </p:txBody>
          </p:sp>
        </p:grpSp>
        <p:sp>
          <p:nvSpPr>
            <p:cNvPr id="8" name="덧셈 기호 18">
              <a:extLst>
                <a:ext uri="{FF2B5EF4-FFF2-40B4-BE49-F238E27FC236}">
                  <a16:creationId xmlns:a16="http://schemas.microsoft.com/office/drawing/2014/main" id="{84603EA5-4801-46A2-9C48-E844D6517761}"/>
                </a:ext>
              </a:extLst>
            </p:cNvPr>
            <p:cNvSpPr/>
            <p:nvPr/>
          </p:nvSpPr>
          <p:spPr>
            <a:xfrm>
              <a:off x="4995908" y="2417511"/>
              <a:ext cx="288518" cy="283461"/>
            </a:xfrm>
            <a:prstGeom prst="mathPlus">
              <a:avLst/>
            </a:prstGeom>
            <a:solidFill>
              <a:srgbClr val="E46C0A"/>
            </a:solidFill>
            <a:ln>
              <a:solidFill>
                <a:srgbClr val="E46C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42945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52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endParaRPr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A1415316-BB4C-4554-9566-C7373A81C76F}"/>
                </a:ext>
              </a:extLst>
            </p:cNvPr>
            <p:cNvGrpSpPr/>
            <p:nvPr/>
          </p:nvGrpSpPr>
          <p:grpSpPr>
            <a:xfrm>
              <a:off x="5381721" y="1123187"/>
              <a:ext cx="4348091" cy="2388090"/>
              <a:chOff x="5381721" y="963492"/>
              <a:chExt cx="4348091" cy="2388090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BE4F363D-D7FD-4AC8-945C-69073B4C49AA}"/>
                  </a:ext>
                </a:extLst>
              </p:cNvPr>
              <p:cNvSpPr/>
              <p:nvPr/>
            </p:nvSpPr>
            <p:spPr>
              <a:xfrm>
                <a:off x="5423677" y="1306588"/>
                <a:ext cx="4281851" cy="661397"/>
              </a:xfrm>
              <a:prstGeom prst="rect">
                <a:avLst/>
              </a:prstGeom>
              <a:noFill/>
              <a:ln w="19050">
                <a:solidFill>
                  <a:srgbClr val="FCB586"/>
                </a:solidFill>
              </a:ln>
            </p:spPr>
            <p:txBody>
              <a:bodyPr wrap="square" rIns="23092" anchor="ctr" anchorCtr="0">
                <a:noAutofit/>
              </a:bodyPr>
              <a:lstStyle/>
              <a:p>
                <a:pPr marL="0" marR="0" lvl="0" indent="0" algn="l" defTabSz="1042945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C7404"/>
                  </a:buClr>
                  <a:buSzTx/>
                  <a:buFontTx/>
                  <a:buNone/>
                  <a:tabLst>
                    <a:tab pos="114057" algn="l"/>
                  </a:tabLst>
                  <a:defRPr/>
                </a:pPr>
                <a:r>
                  <a:rPr kumimoji="1" lang="ko-KR" altLang="en-US" sz="1796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가입설계</a:t>
                </a:r>
                <a:r>
                  <a:rPr kumimoji="1" lang="en-US" altLang="ko-KR" sz="1796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&amp;</a:t>
                </a:r>
                <a:r>
                  <a:rPr kumimoji="1" lang="ko-KR" altLang="en-US" sz="1796" b="0" i="0" u="sng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계약체결</a:t>
                </a:r>
                <a:r>
                  <a:rPr kumimoji="1" lang="en-US" altLang="ko-KR" sz="1796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&amp;</a:t>
                </a:r>
                <a:r>
                  <a:rPr kumimoji="1" lang="ko-KR" altLang="en-US" sz="1796" b="0" i="0" u="sng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마케팅활용</a:t>
                </a:r>
                <a:r>
                  <a:rPr kumimoji="1" lang="ko-KR" altLang="en-US" sz="1796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을 위한 </a:t>
                </a:r>
                <a:endPara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endParaRPr>
              </a:p>
              <a:p>
                <a:pPr marL="0" marR="0" lvl="0" indent="0" algn="l" defTabSz="1042945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C7404"/>
                  </a:buClr>
                  <a:buSzTx/>
                  <a:buFontTx/>
                  <a:buNone/>
                  <a:tabLst>
                    <a:tab pos="114057" algn="l"/>
                  </a:tabLst>
                  <a:defRPr/>
                </a:pP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                    </a:t>
                </a:r>
                <a:r>
                  <a:rPr kumimoji="1" lang="ko-KR" altLang="en-US" sz="1796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개인</a:t>
                </a: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(</a:t>
                </a:r>
                <a:r>
                  <a:rPr kumimoji="1" lang="ko-KR" altLang="en-US" sz="1796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신용</a:t>
                </a: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)</a:t>
                </a:r>
                <a:r>
                  <a:rPr kumimoji="1" lang="ko-KR" altLang="en-US" sz="1796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정보 동의는 본인에게 직접 서명</a:t>
                </a:r>
                <a:endPara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endParaRPr>
              </a:p>
              <a:p>
                <a:pPr marL="0" marR="0" lvl="0" indent="0" algn="l" defTabSz="1042945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C7404"/>
                  </a:buClr>
                  <a:buSzTx/>
                  <a:buFontTx/>
                  <a:buNone/>
                  <a:tabLst>
                    <a:tab pos="114057" algn="l"/>
                  </a:tabLst>
                  <a:defRPr/>
                </a:pPr>
                <a:r>
                  <a:rPr kumimoji="1" lang="en-US" altLang="ko-KR" sz="1411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                           ※ </a:t>
                </a:r>
                <a:r>
                  <a:rPr kumimoji="1" lang="ko-KR" altLang="en-US" sz="1411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동의일자 및 체크항목도 빠짐없이 정확히 기재</a:t>
                </a:r>
                <a:endParaRPr kumimoji="1" lang="en-US" altLang="ko-KR" sz="141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endParaRPr>
              </a:p>
            </p:txBody>
          </p:sp>
          <p:grpSp>
            <p:nvGrpSpPr>
              <p:cNvPr id="11" name="그룹 10">
                <a:extLst>
                  <a:ext uri="{FF2B5EF4-FFF2-40B4-BE49-F238E27FC236}">
                    <a16:creationId xmlns:a16="http://schemas.microsoft.com/office/drawing/2014/main" id="{E79A4F13-9FAA-484C-9DD2-56BD72D69669}"/>
                  </a:ext>
                </a:extLst>
              </p:cNvPr>
              <p:cNvGrpSpPr/>
              <p:nvPr/>
            </p:nvGrpSpPr>
            <p:grpSpPr>
              <a:xfrm>
                <a:off x="5399986" y="963492"/>
                <a:ext cx="2897832" cy="340953"/>
                <a:chOff x="173580" y="759037"/>
                <a:chExt cx="2897832" cy="340953"/>
              </a:xfrm>
            </p:grpSpPr>
            <p:sp>
              <p:nvSpPr>
                <p:cNvPr id="17" name="직사각형 3">
                  <a:extLst>
                    <a:ext uri="{FF2B5EF4-FFF2-40B4-BE49-F238E27FC236}">
                      <a16:creationId xmlns:a16="http://schemas.microsoft.com/office/drawing/2014/main" id="{C190C7EB-EE7B-44A9-B040-69233DDD63A2}"/>
                    </a:ext>
                  </a:extLst>
                </p:cNvPr>
                <p:cNvSpPr/>
                <p:nvPr/>
              </p:nvSpPr>
              <p:spPr>
                <a:xfrm>
                  <a:off x="191510" y="759037"/>
                  <a:ext cx="2145032" cy="335038"/>
                </a:xfrm>
                <a:custGeom>
                  <a:avLst/>
                  <a:gdLst>
                    <a:gd name="connsiteX0" fmla="*/ 0 w 2144688"/>
                    <a:gd name="connsiteY0" fmla="*/ 0 h 432048"/>
                    <a:gd name="connsiteX1" fmla="*/ 2144688 w 2144688"/>
                    <a:gd name="connsiteY1" fmla="*/ 0 h 432048"/>
                    <a:gd name="connsiteX2" fmla="*/ 2144688 w 2144688"/>
                    <a:gd name="connsiteY2" fmla="*/ 432048 h 432048"/>
                    <a:gd name="connsiteX3" fmla="*/ 0 w 2144688"/>
                    <a:gd name="connsiteY3" fmla="*/ 432048 h 432048"/>
                    <a:gd name="connsiteX4" fmla="*/ 0 w 2144688"/>
                    <a:gd name="connsiteY4" fmla="*/ 0 h 432048"/>
                    <a:gd name="connsiteX0" fmla="*/ 0 w 2144688"/>
                    <a:gd name="connsiteY0" fmla="*/ 0 h 432048"/>
                    <a:gd name="connsiteX1" fmla="*/ 1615770 w 2144688"/>
                    <a:gd name="connsiteY1" fmla="*/ 0 h 432048"/>
                    <a:gd name="connsiteX2" fmla="*/ 2144688 w 2144688"/>
                    <a:gd name="connsiteY2" fmla="*/ 432048 h 432048"/>
                    <a:gd name="connsiteX3" fmla="*/ 0 w 2144688"/>
                    <a:gd name="connsiteY3" fmla="*/ 432048 h 432048"/>
                    <a:gd name="connsiteX4" fmla="*/ 0 w 2144688"/>
                    <a:gd name="connsiteY4" fmla="*/ 0 h 432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4688" h="432048">
                      <a:moveTo>
                        <a:pt x="0" y="0"/>
                      </a:moveTo>
                      <a:lnTo>
                        <a:pt x="1615770" y="0"/>
                      </a:lnTo>
                      <a:lnTo>
                        <a:pt x="2144688" y="432048"/>
                      </a:lnTo>
                      <a:lnTo>
                        <a:pt x="0" y="43204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CB58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1731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527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굴림"/>
                    <a:ea typeface="굴림"/>
                    <a:cs typeface="+mn-cs"/>
                    <a:sym typeface="Helvetica Neue"/>
                  </a:endParaRP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AE47D90-CF2A-49BB-AB90-67BCE66DB7B8}"/>
                    </a:ext>
                  </a:extLst>
                </p:cNvPr>
                <p:cNvSpPr txBox="1"/>
                <p:nvPr/>
              </p:nvSpPr>
              <p:spPr>
                <a:xfrm>
                  <a:off x="173580" y="781815"/>
                  <a:ext cx="2897832" cy="3181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1042945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2052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개인</a:t>
                  </a:r>
                  <a:r>
                    <a:rPr kumimoji="0" lang="en-US" altLang="ko-KR" sz="2052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(</a:t>
                  </a:r>
                  <a:r>
                    <a:rPr kumimoji="0" lang="ko-KR" altLang="en-US" sz="2052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신용</a:t>
                  </a:r>
                  <a:r>
                    <a:rPr kumimoji="0" lang="en-US" altLang="ko-KR" sz="2052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)</a:t>
                  </a:r>
                  <a:r>
                    <a:rPr kumimoji="0" lang="ko-KR" altLang="en-US" sz="2052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정보 동의</a:t>
                  </a:r>
                  <a:endParaRPr kumimoji="0" lang="ko-KR" altLang="en-US" sz="2052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23834"/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Calibri" panose="020F0502020204030204" pitchFamily="34" charset="0"/>
                    <a:sym typeface="Helvetica Neue"/>
                  </a:endParaRPr>
                </a:p>
              </p:txBody>
            </p:sp>
          </p:grp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D705A708-7818-47D1-810E-FEF0C56B5C58}"/>
                  </a:ext>
                </a:extLst>
              </p:cNvPr>
              <p:cNvSpPr/>
              <p:nvPr/>
            </p:nvSpPr>
            <p:spPr>
              <a:xfrm>
                <a:off x="5423677" y="2367627"/>
                <a:ext cx="4281851" cy="983955"/>
              </a:xfrm>
              <a:prstGeom prst="rect">
                <a:avLst/>
              </a:prstGeom>
              <a:noFill/>
              <a:ln w="19050">
                <a:solidFill>
                  <a:srgbClr val="FCB586"/>
                </a:solidFill>
              </a:ln>
            </p:spPr>
            <p:txBody>
              <a:bodyPr wrap="square" rIns="23092" anchor="ctr" anchorCtr="0">
                <a:noAutofit/>
              </a:bodyPr>
              <a:lstStyle/>
              <a:p>
                <a:pPr marL="0" marR="0" lvl="0" indent="0" algn="l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</a:t>
                </a:r>
                <a:r>
                  <a:rPr kumimoji="1" lang="ko-KR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①</a:t>
                </a: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</a:t>
                </a:r>
                <a:r>
                  <a:rPr kumimoji="1" lang="ko-KR" altLang="en-US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방문목적이 </a:t>
                </a:r>
                <a:r>
                  <a:rPr kumimoji="1" lang="ko-KR" altLang="en-US" sz="1796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상품 판매를 권유</a:t>
                </a:r>
                <a:r>
                  <a:rPr kumimoji="1" lang="ko-KR" altLang="en-US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하기 위한 것이라는 사실</a:t>
                </a:r>
                <a:endPara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endParaRPr>
              </a:p>
              <a:p>
                <a:pPr marL="0" marR="0" lvl="0" indent="0" algn="l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ko-KR" altLang="en-US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② 방문자의 소속과 성명     ③ 권유하고자 하는 상품명 </a:t>
                </a:r>
                <a:endPara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endParaRPr>
              </a:p>
              <a:p>
                <a:pPr marL="0" marR="0" lvl="0" indent="0" algn="l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ko-KR" altLang="en-US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④ 상품소개나</a:t>
                </a: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</a:t>
                </a:r>
                <a:r>
                  <a:rPr kumimoji="1" lang="ko-KR" altLang="en-US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권유 </a:t>
                </a:r>
                <a:r>
                  <a:rPr kumimoji="1" lang="ko-KR" altLang="en-US" sz="1796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연락금지 요구권</a:t>
                </a: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(Do not call </a:t>
                </a:r>
                <a:r>
                  <a:rPr kumimoji="1" lang="ko-KR" altLang="en-US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안내</a:t>
                </a: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)</a:t>
                </a:r>
              </a:p>
              <a:p>
                <a:pPr marL="0" marR="0" lvl="0" indent="0" algn="l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ko-KR" altLang="en-US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⑤ 판매</a:t>
                </a: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(</a:t>
                </a:r>
                <a:r>
                  <a:rPr kumimoji="1" lang="ko-KR" altLang="en-US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권유</a:t>
                </a: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) </a:t>
                </a:r>
                <a:r>
                  <a:rPr kumimoji="1" lang="ko-KR" altLang="en-US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목적의 야간</a:t>
                </a:r>
                <a:r>
                  <a:rPr kumimoji="1" lang="en-US" altLang="ko-KR" sz="1411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(</a:t>
                </a:r>
                <a:r>
                  <a:rPr kumimoji="1" lang="en-US" altLang="ko-KR" sz="1411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21</a:t>
                </a:r>
                <a:r>
                  <a:rPr kumimoji="1" lang="ko-KR" altLang="en-US" sz="1411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시</a:t>
                </a:r>
                <a:r>
                  <a:rPr kumimoji="1" lang="en-US" altLang="ko-KR" sz="1411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~</a:t>
                </a:r>
                <a:r>
                  <a:rPr kumimoji="1" lang="ko-KR" altLang="en-US" sz="1411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 익일 </a:t>
                </a:r>
                <a:r>
                  <a:rPr kumimoji="1" lang="en-US" altLang="ko-KR" sz="1411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8</a:t>
                </a:r>
                <a:r>
                  <a:rPr kumimoji="1" lang="ko-KR" altLang="en-US" sz="1411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+mn-cs"/>
                    <a:sym typeface="Helvetica Neue"/>
                  </a:rPr>
                  <a:t>시</a:t>
                </a:r>
                <a:r>
                  <a:rPr kumimoji="1" lang="en-US" altLang="ko-KR" sz="1411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)</a:t>
                </a:r>
                <a:r>
                  <a:rPr kumimoji="1" lang="en-US" altLang="ko-KR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 </a:t>
                </a:r>
                <a:r>
                  <a:rPr kumimoji="1" lang="ko-KR" altLang="en-US" sz="179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연락 및 방문금지</a:t>
                </a:r>
                <a:endParaRPr kumimoji="1" lang="en-US" altLang="ko-KR" sz="1796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endParaRPr>
              </a:p>
            </p:txBody>
          </p: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D1A171E9-19BF-43B5-85FD-903224274762}"/>
                  </a:ext>
                </a:extLst>
              </p:cNvPr>
              <p:cNvGrpSpPr/>
              <p:nvPr/>
            </p:nvGrpSpPr>
            <p:grpSpPr>
              <a:xfrm>
                <a:off x="5381721" y="2024531"/>
                <a:ext cx="2897832" cy="340953"/>
                <a:chOff x="155315" y="759037"/>
                <a:chExt cx="2897832" cy="340953"/>
              </a:xfrm>
            </p:grpSpPr>
            <p:sp>
              <p:nvSpPr>
                <p:cNvPr id="15" name="직사각형 3">
                  <a:extLst>
                    <a:ext uri="{FF2B5EF4-FFF2-40B4-BE49-F238E27FC236}">
                      <a16:creationId xmlns:a16="http://schemas.microsoft.com/office/drawing/2014/main" id="{F25AB486-4134-4E20-BFBE-2C6115BD303E}"/>
                    </a:ext>
                  </a:extLst>
                </p:cNvPr>
                <p:cNvSpPr/>
                <p:nvPr/>
              </p:nvSpPr>
              <p:spPr>
                <a:xfrm>
                  <a:off x="191510" y="759037"/>
                  <a:ext cx="2145032" cy="335038"/>
                </a:xfrm>
                <a:custGeom>
                  <a:avLst/>
                  <a:gdLst>
                    <a:gd name="connsiteX0" fmla="*/ 0 w 2144688"/>
                    <a:gd name="connsiteY0" fmla="*/ 0 h 432048"/>
                    <a:gd name="connsiteX1" fmla="*/ 2144688 w 2144688"/>
                    <a:gd name="connsiteY1" fmla="*/ 0 h 432048"/>
                    <a:gd name="connsiteX2" fmla="*/ 2144688 w 2144688"/>
                    <a:gd name="connsiteY2" fmla="*/ 432048 h 432048"/>
                    <a:gd name="connsiteX3" fmla="*/ 0 w 2144688"/>
                    <a:gd name="connsiteY3" fmla="*/ 432048 h 432048"/>
                    <a:gd name="connsiteX4" fmla="*/ 0 w 2144688"/>
                    <a:gd name="connsiteY4" fmla="*/ 0 h 432048"/>
                    <a:gd name="connsiteX0" fmla="*/ 0 w 2144688"/>
                    <a:gd name="connsiteY0" fmla="*/ 0 h 432048"/>
                    <a:gd name="connsiteX1" fmla="*/ 1615770 w 2144688"/>
                    <a:gd name="connsiteY1" fmla="*/ 0 h 432048"/>
                    <a:gd name="connsiteX2" fmla="*/ 2144688 w 2144688"/>
                    <a:gd name="connsiteY2" fmla="*/ 432048 h 432048"/>
                    <a:gd name="connsiteX3" fmla="*/ 0 w 2144688"/>
                    <a:gd name="connsiteY3" fmla="*/ 432048 h 432048"/>
                    <a:gd name="connsiteX4" fmla="*/ 0 w 2144688"/>
                    <a:gd name="connsiteY4" fmla="*/ 0 h 432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44688" h="432048">
                      <a:moveTo>
                        <a:pt x="0" y="0"/>
                      </a:moveTo>
                      <a:lnTo>
                        <a:pt x="1615770" y="0"/>
                      </a:lnTo>
                      <a:lnTo>
                        <a:pt x="2144688" y="432048"/>
                      </a:lnTo>
                      <a:lnTo>
                        <a:pt x="0" y="43204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CB58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1731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527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굴림"/>
                    <a:ea typeface="굴림"/>
                    <a:cs typeface="+mn-cs"/>
                    <a:sym typeface="Helvetica Neue"/>
                  </a:endParaRP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6C1E5CF-A4D8-4A59-AFBE-13565565BB97}"/>
                    </a:ext>
                  </a:extLst>
                </p:cNvPr>
                <p:cNvSpPr txBox="1"/>
                <p:nvPr/>
              </p:nvSpPr>
              <p:spPr>
                <a:xfrm>
                  <a:off x="155315" y="781815"/>
                  <a:ext cx="2897832" cy="3181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1042945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2052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방문</a:t>
                  </a:r>
                  <a:r>
                    <a:rPr kumimoji="0" lang="en-US" altLang="ko-KR" sz="2052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(</a:t>
                  </a:r>
                  <a:r>
                    <a:rPr kumimoji="0" lang="ko-KR" altLang="en-US" sz="2052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전화</a:t>
                  </a:r>
                  <a:r>
                    <a:rPr kumimoji="0" lang="en-US" altLang="ko-KR" sz="2052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)</a:t>
                  </a:r>
                  <a:r>
                    <a:rPr kumimoji="0" lang="ko-KR" altLang="en-US" sz="2052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판매</a:t>
                  </a:r>
                  <a:r>
                    <a:rPr kumimoji="0" lang="en-US" altLang="ko-KR" sz="2052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·</a:t>
                  </a:r>
                  <a:r>
                    <a:rPr kumimoji="0" lang="ko-KR" altLang="en-US" sz="2052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423834"/>
                      </a:solidFill>
                      <a:effectLst/>
                      <a:uLnTx/>
                      <a:uFillTx/>
                      <a:latin typeface="한화고딕 B" panose="02020503020101020101" pitchFamily="18" charset="-127"/>
                      <a:ea typeface="한화고딕 B" panose="02020503020101020101" pitchFamily="18" charset="-127"/>
                      <a:cs typeface="Calibri" panose="020F0502020204030204" pitchFamily="34" charset="0"/>
                      <a:sym typeface="Helvetica Neue"/>
                    </a:rPr>
                    <a:t>권유 </a:t>
                  </a:r>
                  <a:endParaRPr kumimoji="0" lang="ko-KR" altLang="en-US" sz="2052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23834"/>
                    </a:solidFill>
                    <a:effectLst/>
                    <a:uLnTx/>
                    <a:uFillTx/>
                    <a:latin typeface="한화고딕 B" panose="02020503020101020101" pitchFamily="18" charset="-127"/>
                    <a:ea typeface="한화고딕 B" panose="02020503020101020101" pitchFamily="18" charset="-127"/>
                    <a:cs typeface="Calibri" panose="020F0502020204030204" pitchFamily="34" charset="0"/>
                    <a:sym typeface="Helvetica Neue"/>
                  </a:endParaRPr>
                </a:p>
              </p:txBody>
            </p:sp>
          </p:grp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ED185D35-FEEC-4A5B-B9F7-26260507556A}"/>
                  </a:ext>
                </a:extLst>
              </p:cNvPr>
              <p:cNvSpPr/>
              <p:nvPr/>
            </p:nvSpPr>
            <p:spPr>
              <a:xfrm>
                <a:off x="7456349" y="2119026"/>
                <a:ext cx="2273463" cy="2566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1042945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ko-KR" altLang="en-US" sz="1539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방문판매 등을 </a:t>
                </a:r>
                <a:r>
                  <a:rPr kumimoji="1" lang="ko-KR" altLang="en-US" sz="1539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46C0A"/>
                    </a:solidFill>
                    <a:effectLst/>
                    <a:uLnTx/>
                    <a:uFillTx/>
                    <a:latin typeface="한화고딕 R" panose="02020503020101020101" pitchFamily="18" charset="-127"/>
                    <a:ea typeface="한화고딕 R" panose="02020503020101020101" pitchFamily="18" charset="-127"/>
                    <a:cs typeface="+mn-cs"/>
                    <a:sym typeface="Helvetica Neue"/>
                  </a:rPr>
                  <a:t>개시</a:t>
                </a:r>
                <a:r>
                  <a:rPr kumimoji="1" lang="ko-KR" altLang="en-US" sz="1539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할 때</a:t>
                </a:r>
                <a:r>
                  <a:rPr kumimoji="1" lang="en-US" altLang="ko-KR" sz="1539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, </a:t>
                </a:r>
                <a:r>
                  <a:rPr kumimoji="1" lang="ko-KR" altLang="en-US" sz="1539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한화고딕 T" panose="02020503020101020101" pitchFamily="18" charset="-127"/>
                    <a:ea typeface="한화고딕 T" panose="02020503020101020101" pitchFamily="18" charset="-127"/>
                    <a:cs typeface="+mn-cs"/>
                    <a:sym typeface="Helvetica Neue"/>
                  </a:rPr>
                  <a:t>미리 안내</a:t>
                </a:r>
                <a:endParaRPr kumimoji="1" lang="ko-KR" altLang="en-US" sz="153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한화고딕 T" panose="02020503020101020101" pitchFamily="18" charset="-127"/>
                  <a:ea typeface="한화고딕 T" panose="02020503020101020101" pitchFamily="18" charset="-127"/>
                  <a:cs typeface="+mn-cs"/>
                  <a:sym typeface="Helvetica Neue"/>
                </a:endParaRPr>
              </a:p>
            </p:txBody>
          </p:sp>
        </p:grpSp>
      </p:grpSp>
      <p:sp>
        <p:nvSpPr>
          <p:cNvPr id="27" name="모서리가 둥근 직사각형 26">
            <a:extLst>
              <a:ext uri="{FF2B5EF4-FFF2-40B4-BE49-F238E27FC236}">
                <a16:creationId xmlns:a16="http://schemas.microsoft.com/office/drawing/2014/main" id="{61BD7E85-1E56-441F-B680-E2DA2FC8E2B7}"/>
              </a:ext>
            </a:extLst>
          </p:cNvPr>
          <p:cNvSpPr/>
          <p:nvPr/>
        </p:nvSpPr>
        <p:spPr>
          <a:xfrm>
            <a:off x="385709" y="4850893"/>
            <a:ext cx="12213582" cy="2967526"/>
          </a:xfrm>
          <a:prstGeom prst="roundRect">
            <a:avLst>
              <a:gd name="adj" fmla="val 8075"/>
            </a:avLst>
          </a:prstGeom>
          <a:solidFill>
            <a:srgbClr val="423834"/>
          </a:solidFill>
          <a:ln w="12700" cap="flat" cmpd="sng" algn="ctr">
            <a:noFill/>
            <a:prstDash val="solid"/>
          </a:ln>
          <a:effectLst/>
        </p:spPr>
        <p:txBody>
          <a:bodyPr lIns="92355" tIns="0" rIns="0" bIns="0" rtlCol="0" anchor="ctr"/>
          <a:lstStyle/>
          <a:p>
            <a:pPr marL="0" marR="0" lvl="0" indent="0" algn="l" defTabSz="1042945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Tx/>
              <a:buFontTx/>
              <a:buNone/>
              <a:tabLst/>
              <a:defRPr/>
            </a:pPr>
            <a:endParaRPr kumimoji="0" lang="en-US" altLang="ko-KR" sz="1667" b="1" i="0" u="sng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화고딕 EL" panose="02020503020101020101" pitchFamily="18" charset="-127"/>
              <a:ea typeface="한화고딕 EL" panose="02020503020101020101" pitchFamily="18" charset="-127"/>
              <a:cs typeface="+mn-cs"/>
              <a:sym typeface="Helvetica Neue"/>
            </a:endParaRPr>
          </a:p>
          <a:p>
            <a:pPr marL="0" marR="0" lvl="0" indent="0" algn="l" defTabSz="10429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6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화고딕 EL" panose="02020503020101020101" pitchFamily="18" charset="-127"/>
              <a:ea typeface="한화고딕 EL" panose="02020503020101020101" pitchFamily="18" charset="-127"/>
              <a:cs typeface="+mn-cs"/>
              <a:sym typeface="Helvetica Neue"/>
            </a:endParaRPr>
          </a:p>
          <a:p>
            <a:pPr marL="0" marR="0" lvl="0" indent="0" algn="l" defTabSz="10429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6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화고딕 EL" panose="02020503020101020101" pitchFamily="18" charset="-127"/>
              <a:ea typeface="한화고딕 EL" panose="02020503020101020101" pitchFamily="18" charset="-127"/>
              <a:cs typeface="+mn-cs"/>
              <a:sym typeface="Helvetica Neue"/>
            </a:endParaRPr>
          </a:p>
          <a:p>
            <a:pPr marL="0" marR="0" lvl="0" indent="0" algn="l" defTabSz="10429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6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화고딕 EL" panose="02020503020101020101" pitchFamily="18" charset="-127"/>
              <a:ea typeface="한화고딕 EL" panose="02020503020101020101" pitchFamily="18" charset="-127"/>
              <a:cs typeface="+mn-cs"/>
              <a:sym typeface="Helvetica Neue"/>
            </a:endParaRPr>
          </a:p>
          <a:p>
            <a:pPr marL="0" marR="0" lvl="0" indent="0" algn="l" defTabSz="10429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6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화고딕 EL" panose="02020503020101020101" pitchFamily="18" charset="-127"/>
              <a:ea typeface="한화고딕 EL" panose="02020503020101020101" pitchFamily="18" charset="-127"/>
              <a:cs typeface="+mn-cs"/>
              <a:sym typeface="Helvetica Neue"/>
            </a:endParaRPr>
          </a:p>
          <a:p>
            <a:pPr marL="0" marR="0" lvl="0" indent="0" algn="l" defTabSz="10429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6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화고딕 EL" panose="02020503020101020101" pitchFamily="18" charset="-127"/>
              <a:ea typeface="한화고딕 EL" panose="02020503020101020101" pitchFamily="18" charset="-127"/>
              <a:cs typeface="+mn-cs"/>
              <a:sym typeface="Helvetica Neue"/>
            </a:endParaRPr>
          </a:p>
        </p:txBody>
      </p:sp>
      <p:sp>
        <p:nvSpPr>
          <p:cNvPr id="28" name="모서리가 둥근 직사각형 27">
            <a:extLst>
              <a:ext uri="{FF2B5EF4-FFF2-40B4-BE49-F238E27FC236}">
                <a16:creationId xmlns:a16="http://schemas.microsoft.com/office/drawing/2014/main" id="{DEAC7B36-5DA4-4DDC-8BF3-EAD4422C1EB0}"/>
              </a:ext>
            </a:extLst>
          </p:cNvPr>
          <p:cNvSpPr/>
          <p:nvPr/>
        </p:nvSpPr>
        <p:spPr>
          <a:xfrm>
            <a:off x="515960" y="6306976"/>
            <a:ext cx="4401368" cy="415596"/>
          </a:xfrm>
          <a:prstGeom prst="roundRect">
            <a:avLst>
              <a:gd name="adj" fmla="val 0"/>
            </a:avLst>
          </a:prstGeom>
          <a:solidFill>
            <a:srgbClr val="FCB586"/>
          </a:solidFill>
          <a:ln w="19050" cap="flat" cmpd="sng" algn="ctr">
            <a:solidFill>
              <a:srgbClr val="FDEEE1"/>
            </a:solidFill>
            <a:prstDash val="solid"/>
          </a:ln>
          <a:effectLst>
            <a:outerShdw algn="ctr" rotWithShape="0">
              <a:srgbClr val="000000"/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104294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96" b="1" i="0" u="none" strike="noStrike" kern="0" cap="none" spc="0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입금 및 계좌관련 관리</a:t>
            </a:r>
            <a:endParaRPr kumimoji="0" lang="en-US" altLang="ko-KR" sz="1796" b="1" i="0" u="none" strike="noStrike" kern="0" cap="none" spc="0" normalizeH="0" baseline="0" noProof="0" dirty="0">
              <a:ln w="1905"/>
              <a:solidFill>
                <a:srgbClr val="42383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한화고딕 EL" panose="02020503020101020101" pitchFamily="18" charset="-127"/>
              <a:ea typeface="한화고딕 EL" panose="02020503020101020101" pitchFamily="18" charset="-127"/>
              <a:cs typeface="+mn-cs"/>
              <a:sym typeface="Helvetica Neue"/>
            </a:endParaRPr>
          </a:p>
        </p:txBody>
      </p:sp>
      <p:sp>
        <p:nvSpPr>
          <p:cNvPr id="29" name="모서리가 둥근 직사각형 28">
            <a:extLst>
              <a:ext uri="{FF2B5EF4-FFF2-40B4-BE49-F238E27FC236}">
                <a16:creationId xmlns:a16="http://schemas.microsoft.com/office/drawing/2014/main" id="{95CC5694-FB96-430D-8CE8-35AE3FB9B641}"/>
              </a:ext>
            </a:extLst>
          </p:cNvPr>
          <p:cNvSpPr/>
          <p:nvPr/>
        </p:nvSpPr>
        <p:spPr>
          <a:xfrm>
            <a:off x="5038724" y="6306976"/>
            <a:ext cx="7385190" cy="415596"/>
          </a:xfrm>
          <a:prstGeom prst="roundRect">
            <a:avLst>
              <a:gd name="adj" fmla="val 0"/>
            </a:avLst>
          </a:prstGeom>
          <a:solidFill>
            <a:srgbClr val="FDEEE1"/>
          </a:solidFill>
          <a:ln w="6350" cap="flat" cmpd="sng" algn="ctr">
            <a:solidFill>
              <a:schemeClr val="bg1">
                <a:lumMod val="75000"/>
              </a:schemeClr>
            </a:solidFill>
            <a:prstDash val="sysDash"/>
          </a:ln>
          <a:effectLst>
            <a:outerShdw blurRad="127000" dist="50800" dir="600000" algn="ctr" rotWithShape="0">
              <a:schemeClr val="bg1">
                <a:alpha val="50000"/>
              </a:schemeClr>
            </a:outerShdw>
          </a:effectLst>
        </p:spPr>
        <p:txBody>
          <a:bodyPr lIns="138532" tIns="0" rIns="0" bIns="0" rtlCol="0" anchor="ctr"/>
          <a:lstStyle/>
          <a:p>
            <a:pPr marL="366538" marR="0" lvl="0" indent="-366538" algn="l" defTabSz="10429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79646">
                  <a:lumMod val="75000"/>
                </a:srgbClr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ko-KR" altLang="en-US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계약자</a:t>
            </a:r>
            <a:r>
              <a:rPr kumimoji="0" lang="en-US" altLang="ko-KR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·</a:t>
            </a:r>
            <a:r>
              <a:rPr kumimoji="0" lang="ko-KR" altLang="en-US" sz="1796" b="0" i="0" u="none" strike="noStrike" kern="1200" cap="none" spc="-128" normalizeH="0" baseline="0" noProof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피보험자 外 타인명의 </a:t>
            </a:r>
            <a:r>
              <a:rPr kumimoji="0" lang="ko-KR" altLang="en-US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보험료 입금 금지</a:t>
            </a:r>
          </a:p>
        </p:txBody>
      </p:sp>
      <p:sp>
        <p:nvSpPr>
          <p:cNvPr id="30" name="모서리가 둥근 직사각형 38">
            <a:extLst>
              <a:ext uri="{FF2B5EF4-FFF2-40B4-BE49-F238E27FC236}">
                <a16:creationId xmlns:a16="http://schemas.microsoft.com/office/drawing/2014/main" id="{F3E90EE7-3862-4BD8-A0EF-38928DBB8E1B}"/>
              </a:ext>
            </a:extLst>
          </p:cNvPr>
          <p:cNvSpPr/>
          <p:nvPr/>
        </p:nvSpPr>
        <p:spPr>
          <a:xfrm>
            <a:off x="515958" y="5856419"/>
            <a:ext cx="4401372" cy="415596"/>
          </a:xfrm>
          <a:prstGeom prst="roundRect">
            <a:avLst>
              <a:gd name="adj" fmla="val 0"/>
            </a:avLst>
          </a:prstGeom>
          <a:solidFill>
            <a:srgbClr val="FCB586"/>
          </a:solidFill>
          <a:ln w="19050" cap="flat" cmpd="sng" algn="ctr">
            <a:solidFill>
              <a:srgbClr val="FDEEE1"/>
            </a:solidFill>
            <a:prstDash val="solid"/>
          </a:ln>
          <a:effectLst>
            <a:outerShdw algn="ctr" rotWithShape="0">
              <a:srgbClr val="000000"/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10429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96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고지사항</a:t>
            </a:r>
            <a:r>
              <a:rPr kumimoji="0" lang="en-US" altLang="ko-KR" sz="1411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(</a:t>
            </a:r>
            <a:r>
              <a:rPr kumimoji="0" lang="ko-KR" altLang="en-US" sz="1411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직업</a:t>
            </a:r>
            <a:r>
              <a:rPr kumimoji="0" lang="en-US" altLang="ko-KR" sz="1411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/</a:t>
            </a:r>
            <a:r>
              <a:rPr kumimoji="0" lang="ko-KR" altLang="en-US" sz="1411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병력</a:t>
            </a:r>
            <a:r>
              <a:rPr kumimoji="0" lang="en-US" altLang="ko-KR" sz="1411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/</a:t>
            </a:r>
            <a:r>
              <a:rPr kumimoji="0" lang="ko-KR" altLang="en-US" sz="1411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영위직종  등</a:t>
            </a:r>
            <a:r>
              <a:rPr kumimoji="0" lang="en-US" altLang="ko-KR" sz="1411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)</a:t>
            </a:r>
            <a:r>
              <a:rPr kumimoji="0" lang="en-US" altLang="ko-KR" sz="1796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, </a:t>
            </a:r>
            <a:r>
              <a:rPr kumimoji="0" lang="ko-KR" altLang="en-US" sz="1796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건물급수</a:t>
            </a:r>
            <a:r>
              <a:rPr kumimoji="0" lang="en-US" altLang="ko-KR" sz="1796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  </a:t>
            </a:r>
            <a:r>
              <a:rPr kumimoji="0" lang="ko-KR" altLang="en-US" sz="1796" b="1" i="0" u="none" strike="noStrike" kern="0" cap="none" spc="-128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파악 철저</a:t>
            </a:r>
            <a:endParaRPr kumimoji="0" lang="en-US" altLang="ko-KR" sz="1796" b="1" i="0" u="none" strike="noStrike" kern="0" cap="none" spc="-128" normalizeH="0" baseline="0" noProof="0" dirty="0">
              <a:ln w="1905"/>
              <a:solidFill>
                <a:srgbClr val="42383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한화고딕 EL" panose="02020503020101020101" pitchFamily="18" charset="-127"/>
              <a:ea typeface="한화고딕 EL" panose="02020503020101020101" pitchFamily="18" charset="-127"/>
              <a:cs typeface="+mn-cs"/>
              <a:sym typeface="Helvetica Neue"/>
            </a:endParaRPr>
          </a:p>
        </p:txBody>
      </p:sp>
      <p:sp>
        <p:nvSpPr>
          <p:cNvPr id="31" name="모서리가 둥근 직사각형 39">
            <a:extLst>
              <a:ext uri="{FF2B5EF4-FFF2-40B4-BE49-F238E27FC236}">
                <a16:creationId xmlns:a16="http://schemas.microsoft.com/office/drawing/2014/main" id="{D0B39C55-6DA2-477E-B8BC-BE38F34E336A}"/>
              </a:ext>
            </a:extLst>
          </p:cNvPr>
          <p:cNvSpPr/>
          <p:nvPr/>
        </p:nvSpPr>
        <p:spPr>
          <a:xfrm>
            <a:off x="5038724" y="5853204"/>
            <a:ext cx="7385190" cy="410807"/>
          </a:xfrm>
          <a:prstGeom prst="roundRect">
            <a:avLst>
              <a:gd name="adj" fmla="val 0"/>
            </a:avLst>
          </a:prstGeom>
          <a:solidFill>
            <a:srgbClr val="FDEEE1"/>
          </a:solidFill>
          <a:ln w="6350" cap="flat" cmpd="sng" algn="ctr">
            <a:solidFill>
              <a:schemeClr val="bg1">
                <a:lumMod val="75000"/>
              </a:schemeClr>
            </a:solidFill>
            <a:prstDash val="sysDash"/>
          </a:ln>
          <a:effectLst>
            <a:outerShdw blurRad="127000" dist="50800" dir="600000" algn="ctr" rotWithShape="0">
              <a:schemeClr val="bg1">
                <a:alpha val="50000"/>
              </a:schemeClr>
            </a:outerShdw>
          </a:effectLst>
        </p:spPr>
        <p:txBody>
          <a:bodyPr lIns="138532" tIns="0" rIns="0" bIns="0" rtlCol="0" anchor="ctr"/>
          <a:lstStyle/>
          <a:p>
            <a:pPr marL="366538" marR="0" lvl="0" indent="-366538" algn="l" defTabSz="10429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79646">
                  <a:lumMod val="75000"/>
                </a:srgbClr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ko-KR" altLang="en-US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고지의무 묵인 및 방해</a:t>
            </a:r>
            <a:r>
              <a:rPr kumimoji="0" lang="en-US" altLang="ko-KR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, </a:t>
            </a:r>
            <a:r>
              <a:rPr kumimoji="0" lang="ko-KR" altLang="en-US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부실고지유도</a:t>
            </a:r>
            <a:r>
              <a:rPr kumimoji="0" lang="en-US" altLang="ko-KR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, </a:t>
            </a:r>
            <a:r>
              <a:rPr kumimoji="0" lang="ko-KR" altLang="en-US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무단인수 </a:t>
            </a:r>
            <a:r>
              <a:rPr kumimoji="0" lang="ko-KR" altLang="en-US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→  </a:t>
            </a:r>
            <a:r>
              <a:rPr kumimoji="1" lang="ko-KR" altLang="en-US" sz="1796" b="0" i="0" u="sng" strike="noStrike" kern="1200" cap="none" spc="0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+mn-cs"/>
                <a:sym typeface="Helvetica Neue"/>
              </a:rPr>
              <a:t>구상</a:t>
            </a:r>
            <a:r>
              <a:rPr kumimoji="0" lang="ko-KR" altLang="en-US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및 </a:t>
            </a:r>
            <a:r>
              <a:rPr kumimoji="1" lang="ko-KR" altLang="en-US" sz="1796" b="0" i="0" u="sng" strike="noStrike" kern="1200" cap="none" spc="0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+mn-cs"/>
                <a:sym typeface="Helvetica Neue"/>
              </a:rPr>
              <a:t>수수료 환수</a:t>
            </a:r>
            <a:r>
              <a:rPr kumimoji="0" lang="ko-KR" altLang="en-US" sz="179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대상</a:t>
            </a:r>
          </a:p>
        </p:txBody>
      </p:sp>
      <p:sp>
        <p:nvSpPr>
          <p:cNvPr id="32" name="모서리가 둥근 직사각형 40">
            <a:extLst>
              <a:ext uri="{FF2B5EF4-FFF2-40B4-BE49-F238E27FC236}">
                <a16:creationId xmlns:a16="http://schemas.microsoft.com/office/drawing/2014/main" id="{8B0515A7-BB87-42DF-A74B-389B7506527B}"/>
              </a:ext>
            </a:extLst>
          </p:cNvPr>
          <p:cNvSpPr/>
          <p:nvPr/>
        </p:nvSpPr>
        <p:spPr>
          <a:xfrm>
            <a:off x="515959" y="4935737"/>
            <a:ext cx="4401372" cy="415596"/>
          </a:xfrm>
          <a:prstGeom prst="roundRect">
            <a:avLst>
              <a:gd name="adj" fmla="val 0"/>
            </a:avLst>
          </a:prstGeom>
          <a:solidFill>
            <a:srgbClr val="FCB586"/>
          </a:solidFill>
          <a:ln w="19050" cap="flat" cmpd="sng" algn="ctr">
            <a:solidFill>
              <a:srgbClr val="FDEEE1"/>
            </a:solidFill>
            <a:prstDash val="solid"/>
          </a:ln>
          <a:effectLst>
            <a:outerShdw algn="ctr" rotWithShape="0">
              <a:srgbClr val="000000"/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104294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96" b="1" i="0" u="none" strike="noStrike" kern="0" cap="none" spc="0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보험계약이동 비교안내 확인서  작성 철저</a:t>
            </a:r>
            <a:endParaRPr kumimoji="0" lang="en-US" altLang="ko-KR" sz="1796" b="1" i="0" u="none" strike="noStrike" kern="0" cap="none" spc="0" normalizeH="0" baseline="0" noProof="0" dirty="0">
              <a:ln w="1905"/>
              <a:solidFill>
                <a:srgbClr val="42383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한화고딕 EL" panose="02020503020101020101" pitchFamily="18" charset="-127"/>
              <a:ea typeface="한화고딕 EL" panose="02020503020101020101" pitchFamily="18" charset="-127"/>
              <a:cs typeface="+mn-cs"/>
              <a:sym typeface="Helvetica Neue"/>
            </a:endParaRPr>
          </a:p>
        </p:txBody>
      </p:sp>
      <p:sp>
        <p:nvSpPr>
          <p:cNvPr id="33" name="모서리가 둥근 직사각형 41">
            <a:extLst>
              <a:ext uri="{FF2B5EF4-FFF2-40B4-BE49-F238E27FC236}">
                <a16:creationId xmlns:a16="http://schemas.microsoft.com/office/drawing/2014/main" id="{81988A64-D4F6-44DD-9CCB-711E9715D0CD}"/>
              </a:ext>
            </a:extLst>
          </p:cNvPr>
          <p:cNvSpPr/>
          <p:nvPr/>
        </p:nvSpPr>
        <p:spPr>
          <a:xfrm>
            <a:off x="5038723" y="4935737"/>
            <a:ext cx="7391223" cy="415596"/>
          </a:xfrm>
          <a:prstGeom prst="roundRect">
            <a:avLst>
              <a:gd name="adj" fmla="val 0"/>
            </a:avLst>
          </a:prstGeom>
          <a:solidFill>
            <a:srgbClr val="FDEEE1"/>
          </a:solidFill>
          <a:ln w="6350" cap="flat" cmpd="sng" algn="ctr">
            <a:solidFill>
              <a:schemeClr val="bg1">
                <a:lumMod val="75000"/>
              </a:schemeClr>
            </a:solidFill>
            <a:prstDash val="sysDash"/>
          </a:ln>
          <a:effectLst>
            <a:outerShdw blurRad="127000" dist="50800" dir="600000" algn="ctr" rotWithShape="0">
              <a:schemeClr val="bg1">
                <a:alpha val="50000"/>
              </a:schemeClr>
            </a:outerShdw>
          </a:effectLst>
        </p:spPr>
        <p:txBody>
          <a:bodyPr lIns="138532" tIns="0" rIns="0" bIns="0" rtlCol="0" anchor="ctr"/>
          <a:lstStyle/>
          <a:p>
            <a:pPr marL="366538" marR="0" lvl="0" indent="-366538" algn="l" defTabSz="10429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79646">
                  <a:lumMod val="75000"/>
                </a:srgbClr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ko-KR" altLang="en-US" sz="1796" b="0" i="0" u="none" strike="noStrike" kern="1200" cap="none" spc="0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타사 소멸계약 기재 철저 </a:t>
            </a:r>
            <a:r>
              <a:rPr kumimoji="0" lang="ko-KR" altLang="en-US" sz="1796" b="0" i="0" u="none" strike="noStrike" kern="1200" cap="none" spc="0" normalizeH="0" baseline="0" noProof="0" dirty="0">
                <a:ln>
                  <a:noFill/>
                </a:ln>
                <a:solidFill>
                  <a:srgbClr val="5F51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→ </a:t>
            </a:r>
            <a:r>
              <a:rPr kumimoji="1" lang="ko-KR" altLang="en-US" sz="1796" b="0" i="0" u="sng" strike="noStrike" kern="1200" cap="none" spc="0" normalizeH="0" baseline="0" noProof="0" dirty="0" err="1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+mn-cs"/>
                <a:sym typeface="Helvetica Neue"/>
              </a:rPr>
              <a:t>승환계약</a:t>
            </a:r>
            <a:r>
              <a:rPr kumimoji="0" lang="ko-KR" altLang="en-US" sz="1796" b="0" i="0" u="none" strike="noStrike" kern="1200" cap="none" spc="0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적정성 판단 근거</a:t>
            </a:r>
          </a:p>
        </p:txBody>
      </p:sp>
      <p:sp>
        <p:nvSpPr>
          <p:cNvPr id="34" name="모서리가 둥근 직사각형 42">
            <a:extLst>
              <a:ext uri="{FF2B5EF4-FFF2-40B4-BE49-F238E27FC236}">
                <a16:creationId xmlns:a16="http://schemas.microsoft.com/office/drawing/2014/main" id="{2778F48D-7E51-4856-B9DC-6AD3C427F8A0}"/>
              </a:ext>
            </a:extLst>
          </p:cNvPr>
          <p:cNvSpPr/>
          <p:nvPr/>
        </p:nvSpPr>
        <p:spPr>
          <a:xfrm>
            <a:off x="515960" y="5396078"/>
            <a:ext cx="4401370" cy="415596"/>
          </a:xfrm>
          <a:prstGeom prst="roundRect">
            <a:avLst>
              <a:gd name="adj" fmla="val 0"/>
            </a:avLst>
          </a:prstGeom>
          <a:solidFill>
            <a:srgbClr val="FCB586"/>
          </a:solidFill>
          <a:ln w="19050">
            <a:solidFill>
              <a:srgbClr val="FDEEE1"/>
            </a:solidFill>
          </a:ln>
        </p:spPr>
        <p:txBody>
          <a:bodyPr lIns="0" tIns="0" rIns="0" bIns="0" rtlCol="0" anchor="ctr"/>
          <a:lstStyle/>
          <a:p>
            <a:pPr marL="0" marR="0" lvl="0" indent="0" algn="ctr" defTabSz="104294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96" b="1" i="0" u="none" strike="noStrike" kern="0" cap="none" spc="0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경유계약 금지</a:t>
            </a:r>
            <a:r>
              <a:rPr kumimoji="0" lang="en-US" altLang="ko-KR" sz="1796" b="1" i="0" u="none" strike="noStrike" kern="0" cap="none" spc="0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(</a:t>
            </a:r>
            <a:r>
              <a:rPr kumimoji="0" lang="ko-KR" altLang="en-US" sz="1796" b="1" i="0" u="none" strike="noStrike" kern="0" cap="none" spc="0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모집인실명제  준수</a:t>
            </a:r>
            <a:r>
              <a:rPr kumimoji="0" lang="en-US" altLang="ko-KR" sz="1796" b="1" i="0" u="none" strike="noStrike" kern="0" cap="none" spc="0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)</a:t>
            </a:r>
            <a:r>
              <a:rPr kumimoji="0" lang="ko-KR" altLang="en-US" sz="1796" b="1" i="0" u="none" strike="noStrike" kern="0" cap="none" spc="0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</a:t>
            </a:r>
            <a:r>
              <a:rPr kumimoji="0" lang="en-US" altLang="ko-KR" sz="1796" b="1" i="0" u="none" strike="noStrike" kern="0" cap="none" spc="0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</a:t>
            </a:r>
          </a:p>
        </p:txBody>
      </p:sp>
      <p:sp>
        <p:nvSpPr>
          <p:cNvPr id="35" name="모서리가 둥근 직사각형 43">
            <a:extLst>
              <a:ext uri="{FF2B5EF4-FFF2-40B4-BE49-F238E27FC236}">
                <a16:creationId xmlns:a16="http://schemas.microsoft.com/office/drawing/2014/main" id="{7879F2C5-4FAE-4750-8465-B83EF45CF9CE}"/>
              </a:ext>
            </a:extLst>
          </p:cNvPr>
          <p:cNvSpPr/>
          <p:nvPr/>
        </p:nvSpPr>
        <p:spPr>
          <a:xfrm>
            <a:off x="5038723" y="5394295"/>
            <a:ext cx="7391223" cy="415945"/>
          </a:xfrm>
          <a:prstGeom prst="roundRect">
            <a:avLst>
              <a:gd name="adj" fmla="val 0"/>
            </a:avLst>
          </a:prstGeom>
          <a:solidFill>
            <a:srgbClr val="FDEEE1"/>
          </a:solidFill>
          <a:ln w="6350" cap="flat" cmpd="sng" algn="ctr">
            <a:solidFill>
              <a:schemeClr val="bg1">
                <a:lumMod val="75000"/>
              </a:schemeClr>
            </a:solidFill>
            <a:prstDash val="sysDash"/>
          </a:ln>
          <a:effectLst/>
        </p:spPr>
        <p:txBody>
          <a:bodyPr lIns="138532" tIns="0" rIns="0" bIns="0" rtlCol="0" anchor="ctr"/>
          <a:lstStyle/>
          <a:p>
            <a:pPr marL="366538" marR="0" lvl="0" indent="-366538" algn="l" defTabSz="10429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79646">
                  <a:lumMod val="75000"/>
                </a:srgbClr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ko-KR" altLang="en-US" sz="1783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다른 모집인의 계약을 양수하거나 본인 계약을 다른 모집인에게 양도하는 행위 금지</a:t>
            </a:r>
          </a:p>
        </p:txBody>
      </p:sp>
      <p:sp>
        <p:nvSpPr>
          <p:cNvPr id="36" name="모서리가 둥근 직사각형 44">
            <a:extLst>
              <a:ext uri="{FF2B5EF4-FFF2-40B4-BE49-F238E27FC236}">
                <a16:creationId xmlns:a16="http://schemas.microsoft.com/office/drawing/2014/main" id="{3CAAB0A4-F1EB-4610-B974-6D63991ED180}"/>
              </a:ext>
            </a:extLst>
          </p:cNvPr>
          <p:cNvSpPr/>
          <p:nvPr/>
        </p:nvSpPr>
        <p:spPr>
          <a:xfrm>
            <a:off x="515960" y="6770802"/>
            <a:ext cx="4401370" cy="544893"/>
          </a:xfrm>
          <a:prstGeom prst="roundRect">
            <a:avLst>
              <a:gd name="adj" fmla="val 0"/>
            </a:avLst>
          </a:prstGeom>
          <a:solidFill>
            <a:srgbClr val="FCB586"/>
          </a:solidFill>
          <a:ln w="19050" cap="flat" cmpd="sng" algn="ctr">
            <a:solidFill>
              <a:srgbClr val="FDEEE1"/>
            </a:solidFill>
            <a:prstDash val="solid"/>
          </a:ln>
          <a:effectLst>
            <a:outerShdw algn="ctr" rotWithShape="0">
              <a:srgbClr val="000000"/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104294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96" b="1" i="0" u="none" strike="noStrike" kern="0" cap="none" spc="0" normalizeH="0" baseline="0" noProof="0" dirty="0">
                <a:ln w="1905"/>
                <a:solidFill>
                  <a:srgbClr val="42383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특별이익의 제공금지</a:t>
            </a:r>
            <a:endParaRPr kumimoji="0" lang="en-US" altLang="ko-KR" sz="1796" b="1" i="0" u="none" strike="noStrike" kern="0" cap="none" spc="0" normalizeH="0" baseline="0" noProof="0" dirty="0">
              <a:ln w="1905"/>
              <a:solidFill>
                <a:srgbClr val="42383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한화고딕 EL" panose="02020503020101020101" pitchFamily="18" charset="-127"/>
              <a:ea typeface="한화고딕 EL" panose="02020503020101020101" pitchFamily="18" charset="-127"/>
              <a:cs typeface="+mn-cs"/>
              <a:sym typeface="Helvetica Neue"/>
            </a:endParaRPr>
          </a:p>
        </p:txBody>
      </p:sp>
      <p:sp>
        <p:nvSpPr>
          <p:cNvPr id="37" name="모서리가 둥근 직사각형 45">
            <a:extLst>
              <a:ext uri="{FF2B5EF4-FFF2-40B4-BE49-F238E27FC236}">
                <a16:creationId xmlns:a16="http://schemas.microsoft.com/office/drawing/2014/main" id="{78E25EBA-79EA-4453-B2FA-8BDDFDF691C2}"/>
              </a:ext>
            </a:extLst>
          </p:cNvPr>
          <p:cNvSpPr/>
          <p:nvPr/>
        </p:nvSpPr>
        <p:spPr>
          <a:xfrm>
            <a:off x="5038723" y="6770802"/>
            <a:ext cx="7387733" cy="545428"/>
          </a:xfrm>
          <a:prstGeom prst="roundRect">
            <a:avLst>
              <a:gd name="adj" fmla="val 0"/>
            </a:avLst>
          </a:prstGeom>
          <a:solidFill>
            <a:srgbClr val="FDEEE1"/>
          </a:solidFill>
          <a:ln w="6350" cap="flat" cmpd="sng" algn="ctr">
            <a:solidFill>
              <a:schemeClr val="bg1">
                <a:lumMod val="75000"/>
              </a:schemeClr>
            </a:solidFill>
            <a:prstDash val="sysDash"/>
          </a:ln>
          <a:effectLst/>
        </p:spPr>
        <p:txBody>
          <a:bodyPr lIns="138532" tIns="0" rIns="0" bIns="0" rtlCol="0" anchor="ctr"/>
          <a:lstStyle/>
          <a:p>
            <a:pPr marL="366538" marR="0" lvl="0" indent="-366538" algn="l" defTabSz="1042945" rtl="0" eaLnBrk="1" fontAlgn="ctr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ko-KR" altLang="en-US" sz="1796" b="0" i="0" u="sng" strike="noStrike" kern="1200" cap="none" spc="0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+mn-cs"/>
                <a:sym typeface="Helvetica Neue"/>
              </a:rPr>
              <a:t>보험료 대납 </a:t>
            </a:r>
            <a:r>
              <a:rPr kumimoji="1" lang="en-US" altLang="ko-KR" sz="1796" b="0" i="0" u="sng" strike="noStrike" kern="1200" cap="none" spc="0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+mn-cs"/>
                <a:sym typeface="Helvetica Neue"/>
              </a:rPr>
              <a:t> </a:t>
            </a:r>
            <a:r>
              <a:rPr kumimoji="1" lang="ko-KR" altLang="en-US" sz="1796" b="0" i="0" u="sng" strike="noStrike" kern="1200" cap="none" spc="0" normalizeH="0" baseline="0" noProof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+mn-cs"/>
                <a:sym typeface="Helvetica Neue"/>
              </a:rPr>
              <a:t>및 금품 제공 금지</a:t>
            </a:r>
            <a:r>
              <a:rPr kumimoji="0" lang="en-US" altLang="ko-KR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</a:t>
            </a:r>
            <a:r>
              <a:rPr kumimoji="0" lang="ko-KR" altLang="en-US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단</a:t>
            </a:r>
            <a:r>
              <a:rPr kumimoji="0" lang="en-US" altLang="ko-KR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, </a:t>
            </a:r>
            <a:r>
              <a:rPr kumimoji="0" lang="ko-KR" altLang="en-US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최초 </a:t>
            </a:r>
            <a:r>
              <a:rPr kumimoji="0" lang="en-US" altLang="ko-KR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1</a:t>
            </a:r>
            <a:r>
              <a:rPr kumimoji="0" lang="ko-KR" altLang="en-US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년 보험료의 </a:t>
            </a:r>
            <a:r>
              <a:rPr kumimoji="0" lang="en-US" altLang="ko-KR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10%</a:t>
            </a:r>
            <a:r>
              <a:rPr kumimoji="0" lang="ko-KR" altLang="en-US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와 </a:t>
            </a:r>
            <a:r>
              <a:rPr kumimoji="0" lang="en-US" altLang="ko-KR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3</a:t>
            </a:r>
            <a:r>
              <a:rPr kumimoji="0" lang="ko-KR" altLang="en-US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만원 중 적은 금액은 허용</a:t>
            </a:r>
            <a:r>
              <a:rPr kumimoji="0" lang="en-US" altLang="ko-KR" sz="1539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</a:t>
            </a:r>
            <a:endParaRPr kumimoji="1" lang="en-US" altLang="ko-KR" sz="1796" b="0" i="0" u="sng" strike="noStrike" kern="1200" cap="none" spc="0" normalizeH="0" baseline="0" noProof="0" dirty="0">
              <a:ln>
                <a:noFill/>
              </a:ln>
              <a:solidFill>
                <a:srgbClr val="5F514D"/>
              </a:solidFill>
              <a:effectLst/>
              <a:uLnTx/>
              <a:uFillTx/>
              <a:latin typeface="한화고딕 B" panose="02020503020101020101" pitchFamily="18" charset="-127"/>
              <a:ea typeface="한화고딕 B" panose="02020503020101020101" pitchFamily="18" charset="-127"/>
              <a:cs typeface="+mn-cs"/>
              <a:sym typeface="Helvetica Neue"/>
            </a:endParaRPr>
          </a:p>
          <a:p>
            <a:pPr marL="0" marR="0" lvl="0" indent="0" algn="l" defTabSz="1042945" rtl="0" eaLnBrk="1" fontAlgn="ctr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Tx/>
              <a:buFontTx/>
              <a:buNone/>
              <a:tabLst/>
              <a:defRPr/>
            </a:pPr>
            <a:r>
              <a:rPr kumimoji="0" lang="en-US" altLang="ko-KR" sz="1411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       </a:t>
            </a:r>
            <a:r>
              <a:rPr kumimoji="0" lang="en-US" altLang="ko-KR" sz="134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       *</a:t>
            </a:r>
            <a:r>
              <a:rPr kumimoji="0" lang="ko-KR" altLang="en-US" sz="134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보험계약에 따라 보장되는 위험을 감소시키는 물품으로 인정되는 경우에는 </a:t>
            </a:r>
            <a:r>
              <a:rPr kumimoji="0" lang="en-US" altLang="ko-KR" sz="134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20</a:t>
            </a:r>
            <a:r>
              <a:rPr kumimoji="0" lang="ko-KR" altLang="en-US" sz="1346" b="0" i="0" u="none" strike="noStrike" kern="1200" cap="none" spc="-128" normalizeH="0" baseline="0" noProof="0" dirty="0">
                <a:ln>
                  <a:noFill/>
                </a:ln>
                <a:solidFill>
                  <a:srgbClr val="5F514D"/>
                </a:solidFill>
                <a:effectLst/>
                <a:uLnTx/>
                <a:uFillTx/>
                <a:latin typeface="한화고딕 EL" panose="02020503020101020101" pitchFamily="18" charset="-127"/>
                <a:ea typeface="한화고딕 EL" panose="02020503020101020101" pitchFamily="18" charset="-127"/>
                <a:cs typeface="+mn-cs"/>
                <a:sym typeface="Helvetica Neue"/>
              </a:rPr>
              <a:t>만원</a:t>
            </a:r>
          </a:p>
        </p:txBody>
      </p:sp>
      <p:sp>
        <p:nvSpPr>
          <p:cNvPr id="38" name="모서리가 둥근 직사각형 51">
            <a:extLst>
              <a:ext uri="{FF2B5EF4-FFF2-40B4-BE49-F238E27FC236}">
                <a16:creationId xmlns:a16="http://schemas.microsoft.com/office/drawing/2014/main" id="{7B164FA4-DCD0-4AC7-9221-F89A9EECB87A}"/>
              </a:ext>
            </a:extLst>
          </p:cNvPr>
          <p:cNvSpPr/>
          <p:nvPr/>
        </p:nvSpPr>
        <p:spPr>
          <a:xfrm>
            <a:off x="605807" y="7224440"/>
            <a:ext cx="9407263" cy="708448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l" defTabSz="10429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 ▶ </a:t>
            </a:r>
            <a:r>
              <a:rPr kumimoji="0" lang="ko-KR" altLang="en-US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법인계약 체결 시 법적 절차 준수  →  금융소비자보호법 제</a:t>
            </a:r>
            <a:r>
              <a:rPr kumimoji="0" lang="en-US" altLang="ko-KR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20</a:t>
            </a:r>
            <a:r>
              <a:rPr kumimoji="0" lang="ko-KR" altLang="en-US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조 및 시행령 제</a:t>
            </a:r>
            <a:r>
              <a:rPr kumimoji="0" lang="en-US" altLang="ko-KR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15</a:t>
            </a:r>
            <a:r>
              <a:rPr kumimoji="0" lang="ko-KR" altLang="en-US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조</a:t>
            </a:r>
            <a:r>
              <a:rPr kumimoji="0" lang="en-US" altLang="ko-KR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(</a:t>
            </a:r>
            <a:r>
              <a:rPr kumimoji="0" lang="ko-KR" altLang="en-US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불공정영업행위의 금지</a:t>
            </a:r>
            <a:r>
              <a:rPr kumimoji="0" lang="en-US" altLang="ko-KR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)</a:t>
            </a:r>
          </a:p>
          <a:p>
            <a:pPr marL="0" marR="0" lvl="0" indent="0" algn="l" defTabSz="10429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 </a:t>
            </a:r>
            <a:r>
              <a:rPr kumimoji="1" lang="ko-KR" altLang="en-US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▶ </a:t>
            </a:r>
            <a:r>
              <a:rPr kumimoji="0" lang="ko-KR" altLang="en-US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보상여부 확정적 답변</a:t>
            </a:r>
            <a:r>
              <a:rPr kumimoji="0" lang="en-US" altLang="ko-KR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/</a:t>
            </a:r>
            <a:r>
              <a:rPr kumimoji="0" lang="ko-KR" altLang="en-US" sz="1539" b="1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LIFEPLUS 본문 Medium" panose="00000600000000000000" pitchFamily="2" charset="-127"/>
                <a:ea typeface="LIFEPLUS 본문 Medium" panose="00000600000000000000" pitchFamily="2" charset="-127"/>
                <a:cs typeface="+mn-cs"/>
                <a:sym typeface="Helvetica Neue"/>
              </a:rPr>
              <a:t>안내 금지   →  보험금 지급 시 구상 초래 </a:t>
            </a:r>
            <a:endParaRPr kumimoji="0" lang="en-US" altLang="ko-KR" sz="1539" b="1" i="0" u="none" strike="noStrike" kern="1200" cap="none" spc="0" normalizeH="0" baseline="0" noProof="0" dirty="0">
              <a:ln>
                <a:noFill/>
              </a:ln>
              <a:solidFill>
                <a:srgbClr val="FEEDE5"/>
              </a:solidFill>
              <a:effectLst/>
              <a:uLnTx/>
              <a:uFillTx/>
              <a:latin typeface="LIFEPLUS 본문 Medium" panose="00000600000000000000" pitchFamily="2" charset="-127"/>
              <a:ea typeface="LIFEPLUS 본문 Medium" panose="00000600000000000000" pitchFamily="2" charset="-127"/>
              <a:cs typeface="+mn-cs"/>
              <a:sym typeface="Helvetica Neue"/>
            </a:endParaRPr>
          </a:p>
        </p:txBody>
      </p:sp>
      <p:sp>
        <p:nvSpPr>
          <p:cNvPr id="39" name="모서리가 둥근 직사각형 52">
            <a:extLst>
              <a:ext uri="{FF2B5EF4-FFF2-40B4-BE49-F238E27FC236}">
                <a16:creationId xmlns:a16="http://schemas.microsoft.com/office/drawing/2014/main" id="{1EAED6E6-9462-4032-B3D4-54DE98978377}"/>
              </a:ext>
            </a:extLst>
          </p:cNvPr>
          <p:cNvSpPr/>
          <p:nvPr/>
        </p:nvSpPr>
        <p:spPr>
          <a:xfrm>
            <a:off x="395609" y="7886141"/>
            <a:ext cx="12213582" cy="876075"/>
          </a:xfrm>
          <a:prstGeom prst="roundRect">
            <a:avLst>
              <a:gd name="adj" fmla="val 8075"/>
            </a:avLst>
          </a:prstGeom>
          <a:solidFill>
            <a:srgbClr val="F88E70"/>
          </a:solidFill>
          <a:ln w="12700" cap="flat" cmpd="sng" algn="ctr">
            <a:noFill/>
            <a:prstDash val="solid"/>
          </a:ln>
          <a:effectLst/>
        </p:spPr>
        <p:txBody>
          <a:bodyPr lIns="92355" tIns="0" rIns="0" bIns="0" rtlCol="0" anchor="ctr"/>
          <a:lstStyle/>
          <a:p>
            <a:pPr marL="0" marR="0" lvl="0" indent="0" algn="ctr" defTabSz="10429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56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판매절차 위반은 </a:t>
            </a:r>
            <a:r>
              <a:rPr kumimoji="0" lang="ko-KR" altLang="en-US" sz="2566" b="0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법규위반</a:t>
            </a:r>
            <a:r>
              <a:rPr kumimoji="0" lang="ko-KR" altLang="en-US" sz="256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으로 인한 </a:t>
            </a:r>
            <a:r>
              <a:rPr kumimoji="0" lang="ko-KR" altLang="en-US" sz="2566" b="0" i="0" u="none" strike="noStrike" kern="1200" cap="none" spc="0" normalizeH="0" baseline="0" noProof="0" dirty="0">
                <a:ln>
                  <a:noFill/>
                </a:ln>
                <a:solidFill>
                  <a:srgbClr val="FEEDE5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법률적 책임 </a:t>
            </a:r>
            <a:r>
              <a:rPr kumimoji="0" lang="ko-KR" altLang="en-US" sz="256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발생 </a:t>
            </a:r>
            <a:endParaRPr kumimoji="0" lang="en-US" altLang="ko-KR" sz="2566" b="0" i="0" u="none" strike="noStrike" kern="1200" cap="none" spc="0" normalizeH="0" baseline="0" noProof="0" dirty="0">
              <a:ln>
                <a:noFill/>
              </a:ln>
              <a:solidFill>
                <a:srgbClr val="423834"/>
              </a:solidFill>
              <a:effectLst/>
              <a:uLnTx/>
              <a:uFillTx/>
              <a:latin typeface="한화고딕 B" panose="02020503020101020101" pitchFamily="18" charset="-127"/>
              <a:ea typeface="한화고딕 B" panose="02020503020101020101" pitchFamily="18" charset="-127"/>
              <a:cs typeface="Calibri" panose="020F0502020204030204" pitchFamily="34" charset="0"/>
              <a:sym typeface="Helvetica Neue"/>
            </a:endParaRPr>
          </a:p>
          <a:p>
            <a:pPr marL="0" marR="0" lvl="0" indent="0" algn="ctr" defTabSz="10429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79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[</a:t>
            </a:r>
            <a:r>
              <a:rPr kumimoji="0" lang="ko-KR" altLang="en-US" sz="1796" b="0" i="0" u="none" strike="noStrike" kern="1200" cap="none" spc="0" normalizeH="0" baseline="0" noProof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과태료</a:t>
            </a:r>
            <a:r>
              <a:rPr kumimoji="0" lang="en-US" altLang="ko-KR" sz="179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(</a:t>
            </a:r>
            <a:r>
              <a:rPr kumimoji="0" lang="ko-KR" altLang="en-US" sz="1796" b="0" i="0" u="none" strike="noStrike" kern="1200" cap="none" spc="0" normalizeH="0" baseline="0" noProof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금소법</a:t>
            </a:r>
            <a:r>
              <a:rPr kumimoji="0" lang="en-US" altLang="ko-KR" sz="179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·</a:t>
            </a:r>
            <a:r>
              <a:rPr kumimoji="0" lang="ko-KR" altLang="en-US" sz="1796" b="0" i="0" u="none" strike="noStrike" kern="1200" cap="none" spc="0" normalizeH="0" baseline="0" noProof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보험업법</a:t>
            </a:r>
            <a:r>
              <a:rPr kumimoji="0" lang="en-US" altLang="ko-KR" sz="179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 1</a:t>
            </a:r>
            <a:r>
              <a:rPr kumimoji="0" lang="ko-KR" altLang="en-US" sz="1796" b="0" i="0" u="none" strike="noStrike" kern="1200" cap="none" spc="0" normalizeH="0" baseline="0" noProof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억 한도</a:t>
            </a:r>
            <a:r>
              <a:rPr kumimoji="0" lang="en-US" altLang="ko-KR" sz="179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, </a:t>
            </a:r>
            <a:r>
              <a:rPr kumimoji="0" lang="ko-KR" altLang="en-US" sz="1796" b="0" i="0" u="none" strike="noStrike" kern="1200" cap="none" spc="0" normalizeH="0" baseline="0" noProof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개인정보보호법 </a:t>
            </a:r>
            <a:r>
              <a:rPr kumimoji="0" lang="en-US" altLang="ko-KR" sz="179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→ 5</a:t>
            </a:r>
            <a:r>
              <a:rPr kumimoji="0" lang="ko-KR" altLang="en-US" sz="1796" b="0" i="0" u="none" strike="noStrike" kern="1200" cap="none" spc="0" normalizeH="0" baseline="0" noProof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천만원</a:t>
            </a:r>
            <a:r>
              <a:rPr kumimoji="0" lang="en-US" altLang="ko-KR" sz="179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) + </a:t>
            </a:r>
            <a:r>
              <a:rPr kumimoji="0" lang="ko-KR" altLang="en-US" sz="1796" b="0" i="0" u="none" strike="noStrike" kern="1200" cap="none" spc="0" normalizeH="0" baseline="0" noProof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형사처벌</a:t>
            </a:r>
            <a:r>
              <a:rPr kumimoji="0" lang="en-US" altLang="ko-KR" sz="1796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B" panose="02020503020101020101" pitchFamily="18" charset="-127"/>
                <a:ea typeface="한화고딕 B" panose="02020503020101020101" pitchFamily="18" charset="-127"/>
                <a:cs typeface="Calibri" panose="020F0502020204030204" pitchFamily="34" charset="0"/>
                <a:sym typeface="Helvetica Neue"/>
              </a:rPr>
              <a:t>]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3BF6F1C-5DAC-47DD-A687-E3ACEDCE03CA}"/>
              </a:ext>
            </a:extLst>
          </p:cNvPr>
          <p:cNvSpPr/>
          <p:nvPr/>
        </p:nvSpPr>
        <p:spPr>
          <a:xfrm>
            <a:off x="836279" y="629770"/>
            <a:ext cx="12020160" cy="40812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042945" rtl="0" eaLnBrk="1" fontAlgn="base" latinLnBrk="1" hangingPunct="1">
              <a:lnSpc>
                <a:spcPct val="100000"/>
              </a:lnSpc>
              <a:spcBef>
                <a:spcPts val="641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796" b="1" i="0" u="none" strike="noStrike" kern="1200" cap="none" spc="-128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T" panose="02020503020101020101" pitchFamily="18" charset="-127"/>
                <a:ea typeface="한화고딕 T" panose="02020503020101020101" pitchFamily="18" charset="-127"/>
                <a:cs typeface="+mn-cs"/>
                <a:sym typeface="Helvetica Neue"/>
              </a:rPr>
              <a:t>□ </a:t>
            </a:r>
            <a:r>
              <a:rPr kumimoji="1" lang="ko-KR" altLang="en-US" sz="1796" b="1" i="0" u="none" strike="noStrike" kern="1200" cap="none" spc="-128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금융소비자보호법</a:t>
            </a:r>
            <a:r>
              <a:rPr kumimoji="1" lang="ko-KR" altLang="en-US" sz="2052" b="1" i="0" u="none" strike="noStrike" kern="1200" cap="none" spc="-128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 </a:t>
            </a:r>
            <a:r>
              <a:rPr kumimoji="0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제</a:t>
            </a:r>
            <a:r>
              <a:rPr kumimoji="0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16</a:t>
            </a:r>
            <a:r>
              <a:rPr kumimoji="0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조의</a:t>
            </a:r>
            <a:r>
              <a:rPr kumimoji="0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2(</a:t>
            </a:r>
            <a:r>
              <a:rPr kumimoji="0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방문판매 및 전화권유판매 임직원의 명부 작성 등</a:t>
            </a:r>
            <a:r>
              <a:rPr kumimoji="0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), </a:t>
            </a:r>
            <a:r>
              <a:rPr kumimoji="1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제</a:t>
            </a:r>
            <a:r>
              <a:rPr kumimoji="1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19</a:t>
            </a:r>
            <a:r>
              <a:rPr kumimoji="1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조</a:t>
            </a:r>
            <a:r>
              <a:rPr kumimoji="1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(</a:t>
            </a:r>
            <a:r>
              <a:rPr kumimoji="1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설명의무</a:t>
            </a:r>
            <a:r>
              <a:rPr kumimoji="1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), </a:t>
            </a:r>
            <a:r>
              <a:rPr kumimoji="1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제</a:t>
            </a:r>
            <a:r>
              <a:rPr kumimoji="1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21</a:t>
            </a:r>
            <a:r>
              <a:rPr kumimoji="1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조</a:t>
            </a:r>
            <a:r>
              <a:rPr kumimoji="1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(</a:t>
            </a:r>
            <a:r>
              <a:rPr kumimoji="1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부당권유행위 금지</a:t>
            </a:r>
            <a:r>
              <a:rPr kumimoji="1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), </a:t>
            </a:r>
            <a:r>
              <a:rPr kumimoji="0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제</a:t>
            </a:r>
            <a:r>
              <a:rPr kumimoji="0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21</a:t>
            </a:r>
            <a:r>
              <a:rPr kumimoji="0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조의</a:t>
            </a:r>
            <a:r>
              <a:rPr kumimoji="0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2(</a:t>
            </a:r>
            <a:r>
              <a:rPr kumimoji="0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방문판매 및 전화권유판매 관련 준수사항</a:t>
            </a:r>
            <a:r>
              <a:rPr kumimoji="0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), </a:t>
            </a:r>
            <a:r>
              <a:rPr kumimoji="1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제</a:t>
            </a:r>
            <a:r>
              <a:rPr kumimoji="1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23</a:t>
            </a:r>
            <a:r>
              <a:rPr kumimoji="1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조</a:t>
            </a:r>
            <a:r>
              <a:rPr kumimoji="1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(</a:t>
            </a:r>
            <a:r>
              <a:rPr kumimoji="1" lang="ko-KR" altLang="en-US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계약서류의 제공의무</a:t>
            </a:r>
            <a:r>
              <a:rPr kumimoji="1" lang="en-US" altLang="ko-KR" sz="1218" b="0" i="0" u="none" strike="noStrike" kern="1200" cap="none" spc="-154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)</a:t>
            </a: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821FCE3C-3B14-4666-8717-2FF21AEBF8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95" y="738558"/>
            <a:ext cx="543701" cy="543701"/>
          </a:xfrm>
          <a:prstGeom prst="rect">
            <a:avLst/>
          </a:prstGeom>
        </p:spPr>
      </p:pic>
      <p:sp>
        <p:nvSpPr>
          <p:cNvPr id="42" name="직사각형 41">
            <a:extLst>
              <a:ext uri="{FF2B5EF4-FFF2-40B4-BE49-F238E27FC236}">
                <a16:creationId xmlns:a16="http://schemas.microsoft.com/office/drawing/2014/main" id="{995CDCFF-7342-47C6-B71C-F352F45F2475}"/>
              </a:ext>
            </a:extLst>
          </p:cNvPr>
          <p:cNvSpPr/>
          <p:nvPr/>
        </p:nvSpPr>
        <p:spPr>
          <a:xfrm>
            <a:off x="843795" y="932170"/>
            <a:ext cx="11772914" cy="36869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042945" rtl="0" eaLnBrk="1" fontAlgn="base" latinLnBrk="1" hangingPunct="1">
              <a:lnSpc>
                <a:spcPct val="100000"/>
              </a:lnSpc>
              <a:spcBef>
                <a:spcPts val="641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796" b="1" i="0" u="none" strike="noStrike" kern="1200" cap="none" spc="-128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한화고딕 T" panose="02020503020101020101" pitchFamily="18" charset="-127"/>
                <a:ea typeface="한화고딕 T" panose="02020503020101020101" pitchFamily="18" charset="-127"/>
                <a:cs typeface="+mn-cs"/>
                <a:sym typeface="Helvetica Neue"/>
              </a:rPr>
              <a:t>□  </a:t>
            </a:r>
            <a:r>
              <a:rPr kumimoji="1" lang="ko-KR" altLang="en-US" sz="1796" b="1" i="0" u="none" strike="noStrike" kern="1200" cap="none" spc="0" normalizeH="0" baseline="0" noProof="0" dirty="0" err="1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보험업법</a:t>
            </a:r>
            <a:r>
              <a:rPr kumimoji="1" lang="ko-KR" altLang="en-US" sz="1411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 </a:t>
            </a:r>
            <a:r>
              <a:rPr kumimoji="0" lang="ko-KR" altLang="en-US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제</a:t>
            </a:r>
            <a:r>
              <a:rPr kumimoji="0" lang="en-US" altLang="ko-KR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97</a:t>
            </a:r>
            <a:r>
              <a:rPr kumimoji="0" lang="ko-KR" altLang="en-US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조</a:t>
            </a:r>
            <a:r>
              <a:rPr kumimoji="0" lang="en-US" altLang="ko-KR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(</a:t>
            </a:r>
            <a:r>
              <a:rPr kumimoji="0" lang="ko-KR" altLang="en-US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보험계약의 체결 또는 모집에 관한 금지행위</a:t>
            </a:r>
            <a:r>
              <a:rPr kumimoji="0" lang="en-US" altLang="ko-KR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), </a:t>
            </a:r>
            <a:r>
              <a:rPr kumimoji="0" lang="ko-KR" altLang="en-US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제</a:t>
            </a:r>
            <a:r>
              <a:rPr kumimoji="0" lang="en-US" altLang="ko-KR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98</a:t>
            </a:r>
            <a:r>
              <a:rPr kumimoji="0" lang="ko-KR" altLang="en-US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조</a:t>
            </a:r>
            <a:r>
              <a:rPr kumimoji="0" lang="en-US" altLang="ko-KR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(</a:t>
            </a:r>
            <a:r>
              <a:rPr kumimoji="0" lang="ko-KR" altLang="en-US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특별이익의 제공금지</a:t>
            </a:r>
            <a:r>
              <a:rPr kumimoji="0" lang="en-US" altLang="ko-KR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)</a:t>
            </a:r>
            <a:r>
              <a:rPr kumimoji="0" lang="ko-KR" altLang="en-US" sz="1218" b="0" i="0" u="none" strike="noStrike" kern="1200" cap="none" spc="0" normalizeH="0" baseline="0" noProof="0" dirty="0">
                <a:ln>
                  <a:noFill/>
                </a:ln>
                <a:solidFill>
                  <a:srgbClr val="423834"/>
                </a:solidFill>
                <a:effectLst/>
                <a:uLnTx/>
                <a:uFillTx/>
                <a:latin typeface="LIFEPLUS Medium" panose="00000600000000000000" pitchFamily="2" charset="-127"/>
                <a:ea typeface="LIFEPLUS Medium" panose="00000600000000000000" pitchFamily="2" charset="-127"/>
                <a:cs typeface="+mn-cs"/>
                <a:sym typeface="Helvetica Neue"/>
              </a:rPr>
              <a:t> </a:t>
            </a:r>
            <a:endParaRPr kumimoji="0" lang="en-US" altLang="ko-KR" sz="1218" b="0" i="0" u="none" strike="noStrike" kern="1200" cap="none" spc="0" normalizeH="0" baseline="0" noProof="0" dirty="0">
              <a:ln>
                <a:noFill/>
              </a:ln>
              <a:solidFill>
                <a:srgbClr val="423834"/>
              </a:solidFill>
              <a:effectLst/>
              <a:uLnTx/>
              <a:uFillTx/>
              <a:latin typeface="LIFEPLUS Medium" panose="00000600000000000000" pitchFamily="2" charset="-127"/>
              <a:ea typeface="LIFEPLUS Medium" panose="00000600000000000000" pitchFamily="2" charset="-127"/>
              <a:cs typeface="+mn-cs"/>
              <a:sym typeface="Helvetica Neue"/>
            </a:endParaRPr>
          </a:p>
        </p:txBody>
      </p:sp>
      <p:sp>
        <p:nvSpPr>
          <p:cNvPr id="43" name="갈매기형 수장 22">
            <a:extLst>
              <a:ext uri="{FF2B5EF4-FFF2-40B4-BE49-F238E27FC236}">
                <a16:creationId xmlns:a16="http://schemas.microsoft.com/office/drawing/2014/main" id="{AA731A29-B78A-4A3C-971F-C999AA038DD1}"/>
              </a:ext>
            </a:extLst>
          </p:cNvPr>
          <p:cNvSpPr/>
          <p:nvPr/>
        </p:nvSpPr>
        <p:spPr>
          <a:xfrm rot="5400000">
            <a:off x="6569912" y="4497458"/>
            <a:ext cx="228342" cy="363366"/>
          </a:xfrm>
          <a:prstGeom prst="chevron">
            <a:avLst/>
          </a:prstGeom>
          <a:solidFill>
            <a:srgbClr val="E46C0A"/>
          </a:solidFill>
          <a:ln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4294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527" b="0" i="0" u="none" strike="noStrike" kern="1200" cap="none" spc="0" normalizeH="0" baseline="0" noProof="0">
              <a:ln>
                <a:noFill/>
              </a:ln>
              <a:solidFill>
                <a:srgbClr val="5F514D"/>
              </a:solidFill>
              <a:effectLst/>
              <a:uLnTx/>
              <a:uFillTx/>
              <a:latin typeface="LIFEPLUS Medium" panose="00000600000000000000" pitchFamily="2" charset="-127"/>
              <a:ea typeface="LIFEPLUS Medium" panose="00000600000000000000" pitchFamily="2" charset="-127"/>
              <a:cs typeface="+mn-cs"/>
              <a:sym typeface="Helvetica Neue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625540B-959D-4F9F-8BF7-2902649831F7}"/>
              </a:ext>
            </a:extLst>
          </p:cNvPr>
          <p:cNvSpPr txBox="1"/>
          <p:nvPr/>
        </p:nvSpPr>
        <p:spPr>
          <a:xfrm>
            <a:off x="349443" y="8778848"/>
            <a:ext cx="6496916" cy="32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4294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확인필</a:t>
            </a:r>
            <a:r>
              <a:rPr kumimoji="0" lang="en-US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-</a:t>
            </a:r>
            <a:r>
              <a:rPr kumimoji="0" lang="ko-KR" altLang="en-US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제</a:t>
            </a:r>
            <a:r>
              <a:rPr kumimoji="0" lang="en-US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2024-</a:t>
            </a:r>
            <a:r>
              <a:rPr kumimoji="0" lang="ko-KR" altLang="en-US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준법운영</a:t>
            </a:r>
            <a:r>
              <a:rPr kumimoji="0" lang="en-US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-</a:t>
            </a:r>
            <a:r>
              <a:rPr kumimoji="0" lang="ko-KR" altLang="en-US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기타</a:t>
            </a:r>
            <a:r>
              <a:rPr kumimoji="0" lang="en-US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(</a:t>
            </a:r>
            <a:r>
              <a:rPr kumimoji="0" lang="ko-KR" altLang="en-US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안내</a:t>
            </a:r>
            <a:r>
              <a:rPr kumimoji="0" lang="en-US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,</a:t>
            </a:r>
            <a:r>
              <a:rPr kumimoji="0" lang="ko-KR" altLang="en-US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교육</a:t>
            </a:r>
            <a:r>
              <a:rPr kumimoji="0" lang="en-US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)05305E-</a:t>
            </a:r>
            <a:r>
              <a:rPr kumimoji="0" lang="ko-KR" altLang="en-US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전사</a:t>
            </a:r>
            <a:r>
              <a:rPr kumimoji="0" lang="en-US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(24.12.31~25.12.30)</a:t>
            </a:r>
          </a:p>
          <a:p>
            <a:pPr marL="0" marR="0" lvl="0" indent="0" algn="l" defTabSz="104294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본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자료는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교육용으로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온라인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매체(SNS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등) 게시,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고객에게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설명 및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광고자료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활용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행위는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법으로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금지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됩니다.</a:t>
            </a:r>
            <a:r>
              <a:rPr kumimoji="0" lang="en-US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 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[판매인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교육용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?? ??"/>
                <a:cs typeface="+mn-cs"/>
                <a:sym typeface="Helvetica Neue"/>
              </a:rPr>
              <a:t> / </a:t>
            </a:r>
            <a:r>
              <a:rPr kumimoji="0" lang="ko-KR" altLang="ko-KR" sz="7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Helvetica Neue"/>
              </a:rPr>
              <a:t>무단배포금지]</a:t>
            </a:r>
            <a:endParaRPr kumimoji="0" lang="ko-KR" altLang="en-US" sz="77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85767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사각형: 둥근 모서리 5">
            <a:extLst>
              <a:ext uri="{FF2B5EF4-FFF2-40B4-BE49-F238E27FC236}">
                <a16:creationId xmlns:a16="http://schemas.microsoft.com/office/drawing/2014/main" id="{2A823A84-853E-42AA-914F-E538FC1E0C32}"/>
              </a:ext>
            </a:extLst>
          </p:cNvPr>
          <p:cNvSpPr/>
          <p:nvPr/>
        </p:nvSpPr>
        <p:spPr>
          <a:xfrm>
            <a:off x="-9274" y="20450"/>
            <a:ext cx="13004800" cy="9744834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F833B61-5FB1-476F-8C25-FBC7646F89C9}"/>
              </a:ext>
            </a:extLst>
          </p:cNvPr>
          <p:cNvSpPr txBox="1"/>
          <p:nvPr/>
        </p:nvSpPr>
        <p:spPr>
          <a:xfrm>
            <a:off x="84707" y="330292"/>
            <a:ext cx="266290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800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Appendix</a:t>
            </a:r>
            <a:endParaRPr lang="ko-KR" altLang="en-US" sz="3800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1F7201-3F3F-4597-828A-18369DFC2AA4}"/>
              </a:ext>
            </a:extLst>
          </p:cNvPr>
          <p:cNvSpPr txBox="1"/>
          <p:nvPr/>
        </p:nvSpPr>
        <p:spPr>
          <a:xfrm>
            <a:off x="7253244" y="4097506"/>
            <a:ext cx="547297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한화 일반고지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건강고지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 </a:t>
            </a:r>
            <a:r>
              <a:rPr lang="ko-KR" altLang="en-US" sz="1000" dirty="0" err="1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시그니처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4.0, 4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종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100</a:t>
            </a:r>
            <a:r>
              <a:rPr lang="ko-KR" altLang="en-US" sz="1000" dirty="0" err="1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세만기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</a:t>
            </a:r>
            <a:r>
              <a:rPr lang="ko-KR" altLang="en-US" sz="1000" dirty="0" err="1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/ 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간편고지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</a:t>
            </a:r>
            <a:r>
              <a:rPr lang="ko-KR" altLang="en-US" sz="1000" dirty="0" err="1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시그니처간편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4.0, 2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종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100</a:t>
            </a:r>
            <a:r>
              <a:rPr lang="ko-KR" altLang="en-US" sz="1000" dirty="0" err="1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세만기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</a:t>
            </a:r>
            <a:r>
              <a:rPr lang="ko-KR" altLang="en-US" sz="1000" dirty="0" err="1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endParaRPr lang="en-US" altLang="ko-KR" sz="1000" dirty="0">
              <a:solidFill>
                <a:schemeClr val="bg1">
                  <a:lumMod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pPr algn="r"/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1000" i="0" dirty="0" err="1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주요순환계질환</a:t>
            </a:r>
            <a:r>
              <a:rPr lang="en-US" altLang="ko-KR" sz="10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Ⅰ</a:t>
            </a:r>
            <a:r>
              <a:rPr lang="ko-KR" altLang="en-US" sz="10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특정치료비</a:t>
            </a:r>
            <a:r>
              <a:rPr lang="en-US" altLang="ko-KR" sz="10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10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요양병원제외</a:t>
            </a:r>
            <a:r>
              <a:rPr lang="en-US" altLang="ko-KR" sz="10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,</a:t>
            </a:r>
            <a:r>
              <a:rPr lang="ko-KR" altLang="en-US" sz="1000" i="0" dirty="0" err="1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각연간</a:t>
            </a:r>
            <a:r>
              <a:rPr lang="en-US" altLang="ko-KR" sz="10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10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회한</a:t>
            </a:r>
            <a:r>
              <a:rPr lang="en-US" altLang="ko-KR" sz="10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1000" i="0" dirty="0">
                <a:solidFill>
                  <a:schemeClr val="bg1">
                    <a:lumMod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세부담보 각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중환자실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500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만</a:t>
            </a:r>
            <a:endParaRPr lang="en-US" altLang="ko-KR" sz="1000" dirty="0">
              <a:solidFill>
                <a:schemeClr val="bg1">
                  <a:lumMod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pPr algn="r"/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 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타사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일반고지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건강고지 최대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</a:t>
            </a:r>
            <a:r>
              <a:rPr lang="ko-KR" altLang="en-US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26.8</a:t>
            </a:r>
            <a:r>
              <a:rPr lang="ko-KR" altLang="en-US" sz="1000" dirty="0" err="1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월기준</a:t>
            </a:r>
            <a:r>
              <a:rPr lang="en-US" altLang="ko-KR" sz="1000" dirty="0">
                <a:solidFill>
                  <a:schemeClr val="bg1">
                    <a:lumMod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graphicFrame>
        <p:nvGraphicFramePr>
          <p:cNvPr id="9" name="표 6">
            <a:extLst>
              <a:ext uri="{FF2B5EF4-FFF2-40B4-BE49-F238E27FC236}">
                <a16:creationId xmlns:a16="http://schemas.microsoft.com/office/drawing/2014/main" id="{9C18A341-096D-4F41-AFDB-FB6904CA00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151930"/>
              </p:ext>
            </p:extLst>
          </p:nvPr>
        </p:nvGraphicFramePr>
        <p:xfrm>
          <a:off x="289755" y="2193405"/>
          <a:ext cx="12361461" cy="1926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5923">
                  <a:extLst>
                    <a:ext uri="{9D8B030D-6E8A-4147-A177-3AD203B41FA5}">
                      <a16:colId xmlns:a16="http://schemas.microsoft.com/office/drawing/2014/main" val="2116283299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1064370724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1397928246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2935603982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1342830123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3864551369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819475451"/>
                    </a:ext>
                  </a:extLst>
                </a:gridCol>
              </a:tblGrid>
              <a:tr h="4577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프리젠테이션 5 Medium" pitchFamily="2" charset="-127"/>
                          <a:ea typeface="프리젠테이션 5 Medium" pitchFamily="2" charset="-127"/>
                        </a:rPr>
                        <a:t>35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프리젠테이션 5 Medium" pitchFamily="2" charset="-127"/>
                          <a:ea typeface="프리젠테이션 5 Medium" pitchFamily="2" charset="-127"/>
                        </a:rPr>
                        <a:t>세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한화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A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B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C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D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E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67328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건강고지</a:t>
                      </a:r>
                      <a:r>
                        <a:rPr lang="en-US" altLang="ko-KR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(10</a:t>
                      </a:r>
                      <a:r>
                        <a:rPr lang="ko-KR" altLang="en-US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년</a:t>
                      </a:r>
                      <a:r>
                        <a:rPr lang="en-US" altLang="ko-KR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)</a:t>
                      </a:r>
                      <a:endParaRPr lang="ko-KR" altLang="en-US" sz="2200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9,111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8,040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7,320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8,550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6,023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141150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일반고지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13,506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13,035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10,090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11,060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8,259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854683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간편고지</a:t>
                      </a:r>
                      <a:r>
                        <a:rPr lang="en-US" altLang="ko-KR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(3.10.5)</a:t>
                      </a:r>
                      <a:endParaRPr lang="ko-KR" altLang="en-US" sz="2200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16,571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11,690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10,620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10,565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9,130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29777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9F37917-FE5A-4438-B60D-1D23DD53ED54}"/>
              </a:ext>
            </a:extLst>
          </p:cNvPr>
          <p:cNvSpPr txBox="1"/>
          <p:nvPr/>
        </p:nvSpPr>
        <p:spPr>
          <a:xfrm>
            <a:off x="3504123" y="1264088"/>
            <a:ext cx="633378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8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모든 </a:t>
            </a:r>
            <a:r>
              <a:rPr lang="ko-KR" altLang="en-US" sz="3800" b="1" dirty="0">
                <a:latin typeface="페이퍼로지 7 Bold" pitchFamily="2" charset="-127"/>
                <a:ea typeface="페이퍼로지 7 Bold" pitchFamily="2" charset="-127"/>
              </a:rPr>
              <a:t>연령</a:t>
            </a:r>
            <a:r>
              <a:rPr lang="en-US" altLang="ko-KR" sz="3800" b="1" dirty="0">
                <a:latin typeface="페이퍼로지 7 Bold" pitchFamily="2" charset="-127"/>
                <a:ea typeface="페이퍼로지 7 Bold" pitchFamily="2" charset="-127"/>
              </a:rPr>
              <a:t>!</a:t>
            </a:r>
            <a:r>
              <a:rPr lang="en-US" altLang="ko-KR" sz="38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 </a:t>
            </a:r>
            <a:r>
              <a:rPr lang="ko-KR" altLang="en-US" sz="38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모든 </a:t>
            </a:r>
            <a:r>
              <a:rPr lang="ko-KR" altLang="en-US" sz="3800" b="1" dirty="0">
                <a:latin typeface="페이퍼로지 7 Bold" pitchFamily="2" charset="-127"/>
                <a:ea typeface="페이퍼로지 7 Bold" pitchFamily="2" charset="-127"/>
              </a:rPr>
              <a:t>상품</a:t>
            </a:r>
            <a:r>
              <a:rPr lang="en-US" altLang="ko-KR" sz="3800" b="1" dirty="0">
                <a:latin typeface="페이퍼로지 7 Bold" pitchFamily="2" charset="-127"/>
                <a:ea typeface="페이퍼로지 7 Bold" pitchFamily="2" charset="-127"/>
              </a:rPr>
              <a:t>!</a:t>
            </a:r>
            <a:r>
              <a:rPr lang="en-US" altLang="ko-KR" sz="38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 </a:t>
            </a:r>
            <a:r>
              <a:rPr lang="ko-KR" altLang="en-US" sz="38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모든 </a:t>
            </a:r>
            <a:r>
              <a:rPr lang="ko-KR" altLang="en-US" sz="3800" b="1" dirty="0">
                <a:latin typeface="페이퍼로지 7 Bold" pitchFamily="2" charset="-127"/>
                <a:ea typeface="페이퍼로지 7 Bold" pitchFamily="2" charset="-127"/>
              </a:rPr>
              <a:t>고지</a:t>
            </a:r>
            <a:r>
              <a:rPr lang="en-US" altLang="ko-KR" sz="3800" b="1" dirty="0">
                <a:latin typeface="페이퍼로지 7 Bold" pitchFamily="2" charset="-127"/>
                <a:ea typeface="페이퍼로지 7 Bold" pitchFamily="2" charset="-127"/>
              </a:rPr>
              <a:t>!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E00C6F8-3E17-4278-9A60-C897882C267B}"/>
              </a:ext>
            </a:extLst>
          </p:cNvPr>
          <p:cNvSpPr/>
          <p:nvPr/>
        </p:nvSpPr>
        <p:spPr>
          <a:xfrm>
            <a:off x="2020836" y="2603689"/>
            <a:ext cx="1895042" cy="1638566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algn="ctr"/>
            <a:endParaRPr lang="en-US" altLang="ko-KR" sz="2400" b="1" dirty="0">
              <a:solidFill>
                <a:schemeClr val="bg1"/>
              </a:solidFill>
              <a:latin typeface="+mj-ea"/>
              <a:ea typeface="+mj-ea"/>
              <a:cs typeface="Pretendard Light" panose="02000403000000020004" pitchFamily="2" charset="-127"/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315CAB6F-C8B8-4995-8344-16B8E92278AD}"/>
              </a:ext>
            </a:extLst>
          </p:cNvPr>
          <p:cNvCxnSpPr/>
          <p:nvPr/>
        </p:nvCxnSpPr>
        <p:spPr>
          <a:xfrm>
            <a:off x="2020836" y="3150962"/>
            <a:ext cx="2045044" cy="0"/>
          </a:xfrm>
          <a:prstGeom prst="line">
            <a:avLst/>
          </a:prstGeom>
          <a:ln>
            <a:solidFill>
              <a:srgbClr val="5D4E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97974D56-F686-43DF-BF63-62DDA53C309A}"/>
              </a:ext>
            </a:extLst>
          </p:cNvPr>
          <p:cNvCxnSpPr>
            <a:cxnSpLocks/>
          </p:cNvCxnSpPr>
          <p:nvPr/>
        </p:nvCxnSpPr>
        <p:spPr>
          <a:xfrm>
            <a:off x="2020836" y="3636737"/>
            <a:ext cx="1895042" cy="0"/>
          </a:xfrm>
          <a:prstGeom prst="line">
            <a:avLst/>
          </a:prstGeom>
          <a:ln>
            <a:solidFill>
              <a:srgbClr val="5D4E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7369B82-0FDF-41CA-AD49-B35FCB09C921}"/>
              </a:ext>
            </a:extLst>
          </p:cNvPr>
          <p:cNvSpPr/>
          <p:nvPr/>
        </p:nvSpPr>
        <p:spPr>
          <a:xfrm>
            <a:off x="2020836" y="2052069"/>
            <a:ext cx="1895042" cy="632351"/>
          </a:xfrm>
          <a:prstGeom prst="rect">
            <a:avLst/>
          </a:prstGeom>
          <a:solidFill>
            <a:srgbClr val="FF872D"/>
          </a:solidFill>
          <a:ln w="19050" cap="flat" cmpd="sng" algn="ctr">
            <a:noFill/>
            <a:prstDash val="solid"/>
            <a:miter lim="800000"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bg1"/>
                </a:solidFill>
                <a:latin typeface="+mj-ea"/>
                <a:ea typeface="+mj-ea"/>
                <a:cs typeface="Pretendard Light" panose="02000403000000020004" pitchFamily="2" charset="-127"/>
              </a:rPr>
              <a:t>한화</a:t>
            </a:r>
            <a:endParaRPr lang="en-US" altLang="ko-KR" sz="2400" b="1" dirty="0">
              <a:solidFill>
                <a:schemeClr val="bg1"/>
              </a:solidFill>
              <a:latin typeface="+mj-ea"/>
              <a:ea typeface="+mj-ea"/>
              <a:cs typeface="Pretendard Light" panose="02000403000000020004" pitchFamily="2" charset="-127"/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19153202-CF74-4143-A3F0-8A8011798C98}"/>
              </a:ext>
            </a:extLst>
          </p:cNvPr>
          <p:cNvCxnSpPr>
            <a:cxnSpLocks/>
          </p:cNvCxnSpPr>
          <p:nvPr/>
        </p:nvCxnSpPr>
        <p:spPr>
          <a:xfrm>
            <a:off x="2020836" y="4232730"/>
            <a:ext cx="1895042" cy="0"/>
          </a:xfrm>
          <a:prstGeom prst="line">
            <a:avLst/>
          </a:prstGeom>
          <a:ln>
            <a:solidFill>
              <a:srgbClr val="5D4E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표 6">
            <a:extLst>
              <a:ext uri="{FF2B5EF4-FFF2-40B4-BE49-F238E27FC236}">
                <a16:creationId xmlns:a16="http://schemas.microsoft.com/office/drawing/2014/main" id="{F5DC7103-E996-40B2-96C4-6AAC7CAB34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118535"/>
              </p:ext>
            </p:extLst>
          </p:nvPr>
        </p:nvGraphicFramePr>
        <p:xfrm>
          <a:off x="289755" y="4839927"/>
          <a:ext cx="12361461" cy="1926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5923">
                  <a:extLst>
                    <a:ext uri="{9D8B030D-6E8A-4147-A177-3AD203B41FA5}">
                      <a16:colId xmlns:a16="http://schemas.microsoft.com/office/drawing/2014/main" val="2116283299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1064370724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1397928246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2935603982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1342830123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3864551369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819475451"/>
                    </a:ext>
                  </a:extLst>
                </a:gridCol>
              </a:tblGrid>
              <a:tr h="4577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프리젠테이션 5 Medium" pitchFamily="2" charset="-127"/>
                          <a:ea typeface="프리젠테이션 5 Medium" pitchFamily="2" charset="-127"/>
                        </a:rPr>
                        <a:t>45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프리젠테이션 5 Medium" pitchFamily="2" charset="-127"/>
                          <a:ea typeface="프리젠테이션 5 Medium" pitchFamily="2" charset="-127"/>
                        </a:rPr>
                        <a:t>세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한화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A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B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C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D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E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67328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건강고지</a:t>
                      </a:r>
                      <a:r>
                        <a:rPr lang="en-US" altLang="ko-KR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(10</a:t>
                      </a:r>
                      <a:r>
                        <a:rPr lang="ko-KR" altLang="en-US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년</a:t>
                      </a:r>
                      <a:r>
                        <a:rPr lang="en-US" altLang="ko-KR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)</a:t>
                      </a:r>
                      <a:endParaRPr lang="ko-KR" altLang="en-US" sz="2200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11,511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10,380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9,060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10,650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7,585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141150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일반고지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17,120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16,800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12,700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12,640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10,644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854683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간편고지</a:t>
                      </a:r>
                      <a:r>
                        <a:rPr lang="en-US" altLang="ko-KR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(3.10.5)</a:t>
                      </a:r>
                      <a:endParaRPr lang="ko-KR" altLang="en-US" sz="2200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20,752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15,560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13,390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13,515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11,645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297774"/>
                  </a:ext>
                </a:extLst>
              </a:tr>
            </a:tbl>
          </a:graphicData>
        </a:graphic>
      </p:graphicFrame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0DC924-2D9C-4F95-A95F-F3B0F164A46E}"/>
              </a:ext>
            </a:extLst>
          </p:cNvPr>
          <p:cNvSpPr/>
          <p:nvPr/>
        </p:nvSpPr>
        <p:spPr>
          <a:xfrm>
            <a:off x="2020836" y="5250211"/>
            <a:ext cx="1895042" cy="1638566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algn="ctr"/>
            <a:endParaRPr lang="en-US" altLang="ko-KR" sz="2400" b="1" dirty="0">
              <a:solidFill>
                <a:schemeClr val="bg1"/>
              </a:solidFill>
              <a:latin typeface="+mj-ea"/>
              <a:ea typeface="+mj-ea"/>
              <a:cs typeface="Pretendard Light" panose="02000403000000020004" pitchFamily="2" charset="-127"/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739012D4-3304-4E67-8576-C525820ADF43}"/>
              </a:ext>
            </a:extLst>
          </p:cNvPr>
          <p:cNvCxnSpPr/>
          <p:nvPr/>
        </p:nvCxnSpPr>
        <p:spPr>
          <a:xfrm>
            <a:off x="2020836" y="5797484"/>
            <a:ext cx="2045044" cy="0"/>
          </a:xfrm>
          <a:prstGeom prst="line">
            <a:avLst/>
          </a:prstGeom>
          <a:ln>
            <a:solidFill>
              <a:srgbClr val="5D4E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CD90A05A-FC2C-4364-9BBF-2FFAA4E8B968}"/>
              </a:ext>
            </a:extLst>
          </p:cNvPr>
          <p:cNvCxnSpPr>
            <a:cxnSpLocks/>
          </p:cNvCxnSpPr>
          <p:nvPr/>
        </p:nvCxnSpPr>
        <p:spPr>
          <a:xfrm>
            <a:off x="2020836" y="6283259"/>
            <a:ext cx="1895042" cy="0"/>
          </a:xfrm>
          <a:prstGeom prst="line">
            <a:avLst/>
          </a:prstGeom>
          <a:ln>
            <a:solidFill>
              <a:srgbClr val="5D4E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65DC357-6182-4E68-8FBB-B017098593C9}"/>
              </a:ext>
            </a:extLst>
          </p:cNvPr>
          <p:cNvSpPr/>
          <p:nvPr/>
        </p:nvSpPr>
        <p:spPr>
          <a:xfrm>
            <a:off x="2020836" y="4698591"/>
            <a:ext cx="1895042" cy="632351"/>
          </a:xfrm>
          <a:prstGeom prst="rect">
            <a:avLst/>
          </a:prstGeom>
          <a:solidFill>
            <a:srgbClr val="FF872D"/>
          </a:solidFill>
          <a:ln w="19050" cap="flat" cmpd="sng" algn="ctr">
            <a:noFill/>
            <a:prstDash val="solid"/>
            <a:miter lim="800000"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bg1"/>
                </a:solidFill>
                <a:latin typeface="+mj-ea"/>
                <a:ea typeface="+mj-ea"/>
                <a:cs typeface="Pretendard Light" panose="02000403000000020004" pitchFamily="2" charset="-127"/>
              </a:rPr>
              <a:t>한화</a:t>
            </a:r>
            <a:endParaRPr lang="en-US" altLang="ko-KR" sz="2400" b="1" dirty="0">
              <a:solidFill>
                <a:schemeClr val="bg1"/>
              </a:solidFill>
              <a:latin typeface="+mj-ea"/>
              <a:ea typeface="+mj-ea"/>
              <a:cs typeface="Pretendard Light" panose="02000403000000020004" pitchFamily="2" charset="-127"/>
            </a:endParaRP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D27216C1-9EB0-4374-98E2-69AA85B7271F}"/>
              </a:ext>
            </a:extLst>
          </p:cNvPr>
          <p:cNvCxnSpPr>
            <a:cxnSpLocks/>
          </p:cNvCxnSpPr>
          <p:nvPr/>
        </p:nvCxnSpPr>
        <p:spPr>
          <a:xfrm>
            <a:off x="2020836" y="6879252"/>
            <a:ext cx="1895042" cy="0"/>
          </a:xfrm>
          <a:prstGeom prst="line">
            <a:avLst/>
          </a:prstGeom>
          <a:ln>
            <a:solidFill>
              <a:srgbClr val="5D4E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표 6">
            <a:extLst>
              <a:ext uri="{FF2B5EF4-FFF2-40B4-BE49-F238E27FC236}">
                <a16:creationId xmlns:a16="http://schemas.microsoft.com/office/drawing/2014/main" id="{FB76FB64-D76C-4465-97EE-0BD23410E3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723694"/>
              </p:ext>
            </p:extLst>
          </p:nvPr>
        </p:nvGraphicFramePr>
        <p:xfrm>
          <a:off x="289755" y="7467789"/>
          <a:ext cx="12361461" cy="1926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5923">
                  <a:extLst>
                    <a:ext uri="{9D8B030D-6E8A-4147-A177-3AD203B41FA5}">
                      <a16:colId xmlns:a16="http://schemas.microsoft.com/office/drawing/2014/main" val="2116283299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1064370724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1397928246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2935603982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1342830123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3864551369"/>
                    </a:ext>
                  </a:extLst>
                </a:gridCol>
                <a:gridCol w="1765923">
                  <a:extLst>
                    <a:ext uri="{9D8B030D-6E8A-4147-A177-3AD203B41FA5}">
                      <a16:colId xmlns:a16="http://schemas.microsoft.com/office/drawing/2014/main" val="819475451"/>
                    </a:ext>
                  </a:extLst>
                </a:gridCol>
              </a:tblGrid>
              <a:tr h="4577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프리젠테이션 5 Medium" pitchFamily="2" charset="-127"/>
                          <a:ea typeface="프리젠테이션 5 Medium" pitchFamily="2" charset="-127"/>
                        </a:rPr>
                        <a:t>55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프리젠테이션 5 Medium" pitchFamily="2" charset="-127"/>
                          <a:ea typeface="프리젠테이션 5 Medium" pitchFamily="2" charset="-127"/>
                        </a:rPr>
                        <a:t>세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한화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A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B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C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D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E</a:t>
                      </a:r>
                      <a:r>
                        <a:rPr lang="ko-KR" altLang="en-US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67328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건강고지</a:t>
                      </a:r>
                      <a:r>
                        <a:rPr lang="en-US" altLang="ko-KR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(10</a:t>
                      </a:r>
                      <a:r>
                        <a:rPr lang="ko-KR" altLang="en-US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년</a:t>
                      </a:r>
                      <a:r>
                        <a:rPr lang="en-US" altLang="ko-KR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)</a:t>
                      </a:r>
                      <a:endParaRPr lang="ko-KR" altLang="en-US" sz="2200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12,622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13,110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10,740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12,795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8,795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141150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일반고지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19,298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21,315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15,390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15,500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12,706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854683"/>
                  </a:ext>
                </a:extLst>
              </a:tr>
              <a:tr h="4815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간편고지</a:t>
                      </a:r>
                      <a:r>
                        <a:rPr lang="en-US" altLang="ko-KR" sz="1600" dirty="0">
                          <a:latin typeface="프리젠테이션 5 Medium" pitchFamily="2" charset="-127"/>
                          <a:ea typeface="프리젠테이션 5 Medium" pitchFamily="2" charset="-127"/>
                        </a:rPr>
                        <a:t>(3.10.5)</a:t>
                      </a:r>
                      <a:endParaRPr lang="ko-KR" altLang="en-US" sz="2200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프리젠테이션 5 Medium" pitchFamily="2" charset="-127"/>
                        <a:ea typeface="프리젠테이션 5 Medium" pitchFamily="2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23,321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19,570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15,950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16,390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프리젠테이션 5 Medium" pitchFamily="2" charset="-127"/>
                          <a:ea typeface="프리젠테이션 5 Medium" pitchFamily="2" charset="-127"/>
                        </a:rPr>
                        <a:t>13,715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297774"/>
                  </a:ext>
                </a:extLst>
              </a:tr>
            </a:tbl>
          </a:graphicData>
        </a:graphic>
      </p:graphicFrame>
      <p:sp>
        <p:nvSpPr>
          <p:cNvPr id="23" name="직사각형 22">
            <a:extLst>
              <a:ext uri="{FF2B5EF4-FFF2-40B4-BE49-F238E27FC236}">
                <a16:creationId xmlns:a16="http://schemas.microsoft.com/office/drawing/2014/main" id="{ED2F3CBB-FA38-400A-9D92-ACFD24641B3C}"/>
              </a:ext>
            </a:extLst>
          </p:cNvPr>
          <p:cNvSpPr/>
          <p:nvPr/>
        </p:nvSpPr>
        <p:spPr>
          <a:xfrm>
            <a:off x="2020836" y="7878073"/>
            <a:ext cx="1895042" cy="1638566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algn="ctr"/>
            <a:endParaRPr lang="en-US" altLang="ko-KR" sz="2400" b="1" dirty="0">
              <a:solidFill>
                <a:schemeClr val="bg1"/>
              </a:solidFill>
              <a:latin typeface="+mj-ea"/>
              <a:ea typeface="+mj-ea"/>
              <a:cs typeface="Pretendard Light" panose="02000403000000020004" pitchFamily="2" charset="-127"/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B0115152-7FEA-4099-BF2C-5A8A1A7ACB8F}"/>
              </a:ext>
            </a:extLst>
          </p:cNvPr>
          <p:cNvCxnSpPr/>
          <p:nvPr/>
        </p:nvCxnSpPr>
        <p:spPr>
          <a:xfrm>
            <a:off x="2020836" y="8425346"/>
            <a:ext cx="2045044" cy="0"/>
          </a:xfrm>
          <a:prstGeom prst="line">
            <a:avLst/>
          </a:prstGeom>
          <a:ln>
            <a:solidFill>
              <a:srgbClr val="5D4E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362805C5-A7CA-4D80-8A91-608A3202ECEF}"/>
              </a:ext>
            </a:extLst>
          </p:cNvPr>
          <p:cNvCxnSpPr>
            <a:cxnSpLocks/>
          </p:cNvCxnSpPr>
          <p:nvPr/>
        </p:nvCxnSpPr>
        <p:spPr>
          <a:xfrm>
            <a:off x="2020836" y="8911121"/>
            <a:ext cx="1895042" cy="0"/>
          </a:xfrm>
          <a:prstGeom prst="line">
            <a:avLst/>
          </a:prstGeom>
          <a:ln>
            <a:solidFill>
              <a:srgbClr val="5D4E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462BD1E-26F5-4259-9BDB-3EFD948AC506}"/>
              </a:ext>
            </a:extLst>
          </p:cNvPr>
          <p:cNvSpPr/>
          <p:nvPr/>
        </p:nvSpPr>
        <p:spPr>
          <a:xfrm>
            <a:off x="2020836" y="7326453"/>
            <a:ext cx="1895042" cy="632351"/>
          </a:xfrm>
          <a:prstGeom prst="rect">
            <a:avLst/>
          </a:prstGeom>
          <a:solidFill>
            <a:srgbClr val="FF872D"/>
          </a:solidFill>
          <a:ln w="19050" cap="flat" cmpd="sng" algn="ctr">
            <a:noFill/>
            <a:prstDash val="solid"/>
            <a:miter lim="800000"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bg1"/>
                </a:solidFill>
                <a:latin typeface="+mj-ea"/>
                <a:ea typeface="+mj-ea"/>
                <a:cs typeface="Pretendard Light" panose="02000403000000020004" pitchFamily="2" charset="-127"/>
              </a:rPr>
              <a:t>한화</a:t>
            </a:r>
            <a:endParaRPr lang="en-US" altLang="ko-KR" sz="2400" b="1" dirty="0">
              <a:solidFill>
                <a:schemeClr val="bg1"/>
              </a:solidFill>
              <a:latin typeface="+mj-ea"/>
              <a:ea typeface="+mj-ea"/>
              <a:cs typeface="Pretendard Light" panose="02000403000000020004" pitchFamily="2" charset="-127"/>
            </a:endParaRP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45259CC5-ABFE-4EC0-B3A5-1C43DED5C29D}"/>
              </a:ext>
            </a:extLst>
          </p:cNvPr>
          <p:cNvCxnSpPr>
            <a:cxnSpLocks/>
          </p:cNvCxnSpPr>
          <p:nvPr/>
        </p:nvCxnSpPr>
        <p:spPr>
          <a:xfrm>
            <a:off x="2020836" y="9507114"/>
            <a:ext cx="1895042" cy="0"/>
          </a:xfrm>
          <a:prstGeom prst="line">
            <a:avLst/>
          </a:prstGeom>
          <a:ln>
            <a:solidFill>
              <a:srgbClr val="5D4E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16">
            <a:extLst>
              <a:ext uri="{FF2B5EF4-FFF2-40B4-BE49-F238E27FC236}">
                <a16:creationId xmlns:a16="http://schemas.microsoft.com/office/drawing/2014/main" id="{19E34D70-279C-4530-BB67-541E07195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407" y="1640222"/>
            <a:ext cx="787410" cy="939672"/>
          </a:xfrm>
          <a:prstGeom prst="rect">
            <a:avLst/>
          </a:prstGeom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C48A9D1E-6B54-4529-9DA4-799B3C07E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407" y="4297622"/>
            <a:ext cx="787410" cy="939672"/>
          </a:xfrm>
          <a:prstGeom prst="rect">
            <a:avLst/>
          </a:prstGeom>
        </p:spPr>
      </p:pic>
      <p:pic>
        <p:nvPicPr>
          <p:cNvPr id="31" name="Picture 16">
            <a:extLst>
              <a:ext uri="{FF2B5EF4-FFF2-40B4-BE49-F238E27FC236}">
                <a16:creationId xmlns:a16="http://schemas.microsoft.com/office/drawing/2014/main" id="{11CFDDE3-814F-4F76-A104-36687CEC3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407" y="6928877"/>
            <a:ext cx="787410" cy="93967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184542B-A311-4D85-9B71-8A4A61A6A37F}"/>
              </a:ext>
            </a:extLst>
          </p:cNvPr>
          <p:cNvSpPr txBox="1"/>
          <p:nvPr/>
        </p:nvSpPr>
        <p:spPr>
          <a:xfrm>
            <a:off x="2353853" y="2702319"/>
            <a:ext cx="135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5,155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86253-984B-4558-A61A-63FFE7717E43}"/>
              </a:ext>
            </a:extLst>
          </p:cNvPr>
          <p:cNvSpPr txBox="1"/>
          <p:nvPr/>
        </p:nvSpPr>
        <p:spPr>
          <a:xfrm>
            <a:off x="2353853" y="3193047"/>
            <a:ext cx="135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6,695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14BAB6E-2CA6-451C-869C-DE0DA0A851B4}"/>
              </a:ext>
            </a:extLst>
          </p:cNvPr>
          <p:cNvSpPr txBox="1"/>
          <p:nvPr/>
        </p:nvSpPr>
        <p:spPr>
          <a:xfrm>
            <a:off x="2353853" y="3716562"/>
            <a:ext cx="1344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7,980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B293706-C7AC-4480-8A91-75EAA7A7F231}"/>
              </a:ext>
            </a:extLst>
          </p:cNvPr>
          <p:cNvSpPr txBox="1"/>
          <p:nvPr/>
        </p:nvSpPr>
        <p:spPr>
          <a:xfrm>
            <a:off x="2353853" y="5356818"/>
            <a:ext cx="135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6,685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D76562F-FAF8-4EE0-83FD-D98EA9AA0D41}"/>
              </a:ext>
            </a:extLst>
          </p:cNvPr>
          <p:cNvSpPr txBox="1"/>
          <p:nvPr/>
        </p:nvSpPr>
        <p:spPr>
          <a:xfrm>
            <a:off x="2372681" y="5835354"/>
            <a:ext cx="135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8,820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28C37D-287D-4BC1-B58D-A3D5CC08762E}"/>
              </a:ext>
            </a:extLst>
          </p:cNvPr>
          <p:cNvSpPr txBox="1"/>
          <p:nvPr/>
        </p:nvSpPr>
        <p:spPr>
          <a:xfrm>
            <a:off x="2294935" y="6344585"/>
            <a:ext cx="1558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10,600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76B1D7-25C8-45C7-9AB8-34A2C7D57F81}"/>
              </a:ext>
            </a:extLst>
          </p:cNvPr>
          <p:cNvSpPr txBox="1"/>
          <p:nvPr/>
        </p:nvSpPr>
        <p:spPr>
          <a:xfrm>
            <a:off x="2353853" y="7968575"/>
            <a:ext cx="1344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7,960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475D54B-EF86-449A-B4FC-0A021C2D4C5F}"/>
              </a:ext>
            </a:extLst>
          </p:cNvPr>
          <p:cNvSpPr txBox="1"/>
          <p:nvPr/>
        </p:nvSpPr>
        <p:spPr>
          <a:xfrm>
            <a:off x="2215112" y="8447111"/>
            <a:ext cx="1558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10,635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AEF6507-ECE3-4B25-8384-FF883DB0776C}"/>
              </a:ext>
            </a:extLst>
          </p:cNvPr>
          <p:cNvSpPr txBox="1"/>
          <p:nvPr/>
        </p:nvSpPr>
        <p:spPr>
          <a:xfrm>
            <a:off x="2215112" y="8956342"/>
            <a:ext cx="1558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13,115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원</a:t>
            </a:r>
          </a:p>
        </p:txBody>
      </p: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6C7DED4B-8387-4DDA-8A2A-93AA293C86F8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bject 3">
            <a:extLst>
              <a:ext uri="{FF2B5EF4-FFF2-40B4-BE49-F238E27FC236}">
                <a16:creationId xmlns:a16="http://schemas.microsoft.com/office/drawing/2014/main" id="{2C378B04-1568-4DF9-89C1-103C29A99F86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46" name="object 3">
            <a:extLst>
              <a:ext uri="{FF2B5EF4-FFF2-40B4-BE49-F238E27FC236}">
                <a16:creationId xmlns:a16="http://schemas.microsoft.com/office/drawing/2014/main" id="{97AEA8AB-8EFF-4FBE-B548-A5370049BADB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8373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29A0F1D0-2D6F-416A-8F66-7EF1C985C5B1}"/>
              </a:ext>
            </a:extLst>
          </p:cNvPr>
          <p:cNvSpPr/>
          <p:nvPr/>
        </p:nvSpPr>
        <p:spPr>
          <a:xfrm>
            <a:off x="-6773" y="0"/>
            <a:ext cx="13004800" cy="9734550"/>
          </a:xfrm>
          <a:prstGeom prst="rect">
            <a:avLst/>
          </a:prstGeom>
          <a:solidFill>
            <a:srgbClr val="FB7A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147" y="1029547"/>
            <a:ext cx="7687733" cy="76877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987" y="1273387"/>
            <a:ext cx="7193280" cy="71932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507" y="2004907"/>
            <a:ext cx="5737013" cy="5737013"/>
          </a:xfrm>
          <a:prstGeom prst="rect">
            <a:avLst/>
          </a:prstGeom>
          <a:effectLst>
            <a:outerShdw blurRad="806768" dist="413727" dir="3000000">
              <a:srgbClr val="000000">
                <a:alpha val="14000"/>
              </a:srgbClr>
            </a:outerShdw>
          </a:effectLst>
        </p:spPr>
      </p:pic>
      <p:sp>
        <p:nvSpPr>
          <p:cNvPr id="13" name="TextBox 27">
            <a:extLst>
              <a:ext uri="{FF2B5EF4-FFF2-40B4-BE49-F238E27FC236}">
                <a16:creationId xmlns:a16="http://schemas.microsoft.com/office/drawing/2014/main" id="{18221582-3722-4210-B50F-92FC2E93F1E3}"/>
              </a:ext>
            </a:extLst>
          </p:cNvPr>
          <p:cNvSpPr txBox="1"/>
          <p:nvPr/>
        </p:nvSpPr>
        <p:spPr>
          <a:xfrm>
            <a:off x="1551093" y="3709671"/>
            <a:ext cx="9902613" cy="302725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marL="0" marR="0" lvl="0" indent="0" algn="ctr" defTabSz="487650" rtl="0" eaLnBrk="1" fontAlgn="auto" latinLnBrk="0" hangingPunct="1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200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  <a:cs typeface="Lora SemiBold"/>
              </a:rPr>
              <a:t>여성보장</a:t>
            </a:r>
            <a:endParaRPr lang="en-US" altLang="ko-KR" sz="7200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  <a:cs typeface="Lora SemiBold"/>
            </a:endParaRPr>
          </a:p>
          <a:p>
            <a:pPr marL="0" marR="0" lvl="0" indent="0" algn="ctr" defTabSz="487650" rtl="0" eaLnBrk="1" fontAlgn="auto" latinLnBrk="0" hangingPunct="1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200" dirty="0"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K.O </a:t>
            </a:r>
            <a:r>
              <a:rPr lang="ko-KR" altLang="en-US" sz="7200" dirty="0"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승</a:t>
            </a:r>
            <a:r>
              <a:rPr lang="en-US" altLang="ko-KR" sz="7200" dirty="0"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!</a:t>
            </a:r>
            <a:endParaRPr kumimoji="0" lang="en-US" altLang="ko-K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7 Bold" pitchFamily="2" charset="-127"/>
              <a:ea typeface="페이퍼로지 7 Bold" pitchFamily="2" charset="-127"/>
              <a:cs typeface="Calibri" panose="020F0502020204030204" pitchFamily="34" charset="0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046C2C3-7A61-410D-8A83-39F75A043ACB}"/>
              </a:ext>
            </a:extLst>
          </p:cNvPr>
          <p:cNvGrpSpPr/>
          <p:nvPr/>
        </p:nvGrpSpPr>
        <p:grpSpPr>
          <a:xfrm>
            <a:off x="-2227540" y="4837167"/>
            <a:ext cx="4632074" cy="199290"/>
            <a:chOff x="260773" y="4837167"/>
            <a:chExt cx="1842347" cy="79265"/>
          </a:xfrm>
        </p:grpSpPr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1EE4506F-4089-42BE-8E6D-F34CD5C3058E}"/>
                </a:ext>
              </a:extLst>
            </p:cNvPr>
            <p:cNvCxnSpPr>
              <a:stCxn id="16" idx="6"/>
              <a:endCxn id="19" idx="2"/>
            </p:cNvCxnSpPr>
            <p:nvPr/>
          </p:nvCxnSpPr>
          <p:spPr>
            <a:xfrm>
              <a:off x="340038" y="4876800"/>
              <a:ext cx="1683817" cy="0"/>
            </a:xfrm>
            <a:prstGeom prst="line">
              <a:avLst/>
            </a:prstGeom>
            <a:ln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C783B460-353D-41B0-9F5B-BD84E3649A30}"/>
                </a:ext>
              </a:extLst>
            </p:cNvPr>
            <p:cNvSpPr/>
            <p:nvPr/>
          </p:nvSpPr>
          <p:spPr>
            <a:xfrm>
              <a:off x="260773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02B49A5D-FC26-4243-B8D5-6C068EE8E5B3}"/>
                </a:ext>
              </a:extLst>
            </p:cNvPr>
            <p:cNvSpPr/>
            <p:nvPr/>
          </p:nvSpPr>
          <p:spPr>
            <a:xfrm>
              <a:off x="2023855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82CD12C-8F1C-4521-9BB0-B4E7539DD2A1}"/>
              </a:ext>
            </a:extLst>
          </p:cNvPr>
          <p:cNvGrpSpPr/>
          <p:nvPr/>
        </p:nvGrpSpPr>
        <p:grpSpPr>
          <a:xfrm>
            <a:off x="10593493" y="4837167"/>
            <a:ext cx="4632074" cy="199290"/>
            <a:chOff x="260773" y="4837167"/>
            <a:chExt cx="1842347" cy="79265"/>
          </a:xfrm>
        </p:grpSpPr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A662382F-9DA1-4EF7-90EF-5EABF9B44BA0}"/>
                </a:ext>
              </a:extLst>
            </p:cNvPr>
            <p:cNvCxnSpPr>
              <a:stCxn id="27" idx="6"/>
              <a:endCxn id="28" idx="2"/>
            </p:cNvCxnSpPr>
            <p:nvPr/>
          </p:nvCxnSpPr>
          <p:spPr>
            <a:xfrm>
              <a:off x="340038" y="4876800"/>
              <a:ext cx="1683817" cy="0"/>
            </a:xfrm>
            <a:prstGeom prst="line">
              <a:avLst/>
            </a:prstGeom>
            <a:ln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76732CC-B68E-4644-BF18-2577562B6970}"/>
                </a:ext>
              </a:extLst>
            </p:cNvPr>
            <p:cNvSpPr/>
            <p:nvPr/>
          </p:nvSpPr>
          <p:spPr>
            <a:xfrm>
              <a:off x="260773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6001336C-698E-41AB-96EF-22DB1B03D140}"/>
                </a:ext>
              </a:extLst>
            </p:cNvPr>
            <p:cNvSpPr/>
            <p:nvPr/>
          </p:nvSpPr>
          <p:spPr>
            <a:xfrm>
              <a:off x="2023855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53577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사각형: 둥근 모서리 5">
            <a:extLst>
              <a:ext uri="{FF2B5EF4-FFF2-40B4-BE49-F238E27FC236}">
                <a16:creationId xmlns:a16="http://schemas.microsoft.com/office/drawing/2014/main" id="{54129F17-165C-405D-8C17-EDDF772013F7}"/>
              </a:ext>
            </a:extLst>
          </p:cNvPr>
          <p:cNvSpPr/>
          <p:nvPr/>
        </p:nvSpPr>
        <p:spPr>
          <a:xfrm>
            <a:off x="-9274" y="20450"/>
            <a:ext cx="13004800" cy="9744834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412FF668-B799-452D-AC0A-9A11015AF188}"/>
              </a:ext>
            </a:extLst>
          </p:cNvPr>
          <p:cNvSpPr/>
          <p:nvPr/>
        </p:nvSpPr>
        <p:spPr>
          <a:xfrm>
            <a:off x="6677969" y="2011211"/>
            <a:ext cx="5637390" cy="7408560"/>
          </a:xfrm>
          <a:prstGeom prst="rect">
            <a:avLst/>
          </a:prstGeom>
          <a:solidFill>
            <a:schemeClr val="bg1"/>
          </a:solidFill>
          <a:ln w="22225">
            <a:solidFill>
              <a:srgbClr val="766A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54A23DA-A068-46D3-90AD-9E5FD361D5DD}"/>
              </a:ext>
            </a:extLst>
          </p:cNvPr>
          <p:cNvSpPr/>
          <p:nvPr/>
        </p:nvSpPr>
        <p:spPr>
          <a:xfrm>
            <a:off x="674014" y="2022823"/>
            <a:ext cx="5720708" cy="7408560"/>
          </a:xfrm>
          <a:prstGeom prst="rect">
            <a:avLst/>
          </a:prstGeom>
          <a:solidFill>
            <a:schemeClr val="bg1"/>
          </a:solidFill>
          <a:ln w="22225">
            <a:solidFill>
              <a:srgbClr val="766A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24" name="표 24">
            <a:extLst>
              <a:ext uri="{FF2B5EF4-FFF2-40B4-BE49-F238E27FC236}">
                <a16:creationId xmlns:a16="http://schemas.microsoft.com/office/drawing/2014/main" id="{DFFF376D-5AD2-403B-A7F0-5B72D263D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68165"/>
              </p:ext>
            </p:extLst>
          </p:nvPr>
        </p:nvGraphicFramePr>
        <p:xfrm>
          <a:off x="907420" y="4330092"/>
          <a:ext cx="1902823" cy="4806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823">
                  <a:extLst>
                    <a:ext uri="{9D8B030D-6E8A-4147-A177-3AD203B41FA5}">
                      <a16:colId xmlns:a16="http://schemas.microsoft.com/office/drawing/2014/main" val="2133613404"/>
                    </a:ext>
                  </a:extLst>
                </a:gridCol>
              </a:tblGrid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한화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096285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5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천만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3290810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50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3490714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45829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50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268981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300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71371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천만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761462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524157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537539"/>
                  </a:ext>
                </a:extLst>
              </a:tr>
            </a:tbl>
          </a:graphicData>
        </a:graphic>
      </p:graphicFrame>
      <p:graphicFrame>
        <p:nvGraphicFramePr>
          <p:cNvPr id="26" name="표 24">
            <a:extLst>
              <a:ext uri="{FF2B5EF4-FFF2-40B4-BE49-F238E27FC236}">
                <a16:creationId xmlns:a16="http://schemas.microsoft.com/office/drawing/2014/main" id="{1F17570F-BA9D-43EE-A249-BA5CDC6C6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137535"/>
              </p:ext>
            </p:extLst>
          </p:nvPr>
        </p:nvGraphicFramePr>
        <p:xfrm>
          <a:off x="2804804" y="4855656"/>
          <a:ext cx="1335507" cy="4281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5507">
                  <a:extLst>
                    <a:ext uri="{9D8B030D-6E8A-4147-A177-3AD203B41FA5}">
                      <a16:colId xmlns:a16="http://schemas.microsoft.com/office/drawing/2014/main" val="2133613404"/>
                    </a:ext>
                  </a:extLst>
                </a:gridCol>
              </a:tblGrid>
              <a:tr h="5394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삼중음성</a:t>
                      </a:r>
                      <a:endParaRPr lang="en-US" altLang="ko-KR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유방암진단비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3290810"/>
                  </a:ext>
                </a:extLst>
              </a:tr>
              <a:tr h="5394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유방바늘생검</a:t>
                      </a:r>
                      <a:endParaRPr lang="en-US" altLang="ko-KR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조직검사</a:t>
                      </a:r>
                      <a:endParaRPr lang="en-US" altLang="ko-KR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3490714"/>
                  </a:ext>
                </a:extLst>
              </a:tr>
              <a:tr h="5394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유방암으로인한</a:t>
                      </a:r>
                      <a:endParaRPr lang="en-US" altLang="ko-KR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유방수술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45829"/>
                  </a:ext>
                </a:extLst>
              </a:tr>
              <a:tr h="50491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맘모톰치료비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268981"/>
                  </a:ext>
                </a:extLst>
              </a:tr>
              <a:tr h="5394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유방암예후예측</a:t>
                      </a:r>
                      <a:endParaRPr lang="en-US" altLang="ko-KR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검사비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71371"/>
                  </a:ext>
                </a:extLst>
              </a:tr>
              <a:tr h="5394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유방암진단후</a:t>
                      </a:r>
                      <a:endParaRPr lang="en-US" altLang="ko-KR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계속암진단비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761462"/>
                  </a:ext>
                </a:extLst>
              </a:tr>
              <a:tr h="5394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유방암항암약물치료비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(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치료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1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회당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524157"/>
                  </a:ext>
                </a:extLst>
              </a:tr>
              <a:tr h="5394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유방암항암방사선치료비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(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치료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1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회당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148488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0445342B-1BDE-4CD8-B5BA-2100588BD9F7}"/>
              </a:ext>
            </a:extLst>
          </p:cNvPr>
          <p:cNvSpPr txBox="1"/>
          <p:nvPr/>
        </p:nvSpPr>
        <p:spPr>
          <a:xfrm>
            <a:off x="776142" y="3214566"/>
            <a:ext cx="2149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F3732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7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,700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만원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876C78-F753-49EE-903C-877EC8B495E0}"/>
              </a:ext>
            </a:extLst>
          </p:cNvPr>
          <p:cNvSpPr txBox="1"/>
          <p:nvPr/>
        </p:nvSpPr>
        <p:spPr>
          <a:xfrm>
            <a:off x="3890007" y="3214563"/>
            <a:ext cx="2149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F3732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1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,100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만원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9D8AD3D-3418-4118-B28A-BA29E3CAC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38" b="97924" l="1911" r="94268">
                        <a14:foregroundMark x1="58917" y1="6920" x2="58917" y2="6920"/>
                        <a14:foregroundMark x1="59236" y1="3114" x2="59236" y2="3114"/>
                        <a14:foregroundMark x1="5096" y1="39792" x2="5096" y2="39792"/>
                        <a14:foregroundMark x1="1911" y1="39100" x2="1911" y2="39100"/>
                        <a14:foregroundMark x1="32484" y1="92734" x2="32484" y2="92734"/>
                        <a14:foregroundMark x1="92357" y1="61592" x2="92357" y2="61592"/>
                        <a14:foregroundMark x1="32484" y1="97924" x2="32484" y2="97924"/>
                        <a14:foregroundMark x1="94268" y1="63668" x2="94268" y2="63668"/>
                        <a14:foregroundMark x1="15287" y1="14187" x2="15287" y2="141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2131" y="3084738"/>
            <a:ext cx="1374995" cy="1265521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3CABA563-D38F-4F99-AB0B-4D38D39F70E7}"/>
              </a:ext>
            </a:extLst>
          </p:cNvPr>
          <p:cNvSpPr txBox="1"/>
          <p:nvPr/>
        </p:nvSpPr>
        <p:spPr>
          <a:xfrm>
            <a:off x="2499023" y="3320901"/>
            <a:ext cx="1950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7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배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차이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6DB4490-59EE-4BFB-8722-762B2D09664A}"/>
              </a:ext>
            </a:extLst>
          </p:cNvPr>
          <p:cNvSpPr/>
          <p:nvPr/>
        </p:nvSpPr>
        <p:spPr>
          <a:xfrm>
            <a:off x="1423851" y="1477498"/>
            <a:ext cx="3788229" cy="1299925"/>
          </a:xfrm>
          <a:prstGeom prst="rect">
            <a:avLst/>
          </a:prstGeom>
          <a:solidFill>
            <a:schemeClr val="bg1"/>
          </a:solidFill>
          <a:ln w="76200">
            <a:solidFill>
              <a:srgbClr val="F3732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8D89E6-B740-40A4-9DC0-111EF005FDED}"/>
              </a:ext>
            </a:extLst>
          </p:cNvPr>
          <p:cNvSpPr txBox="1"/>
          <p:nvPr/>
        </p:nvSpPr>
        <p:spPr>
          <a:xfrm>
            <a:off x="1203233" y="1650406"/>
            <a:ext cx="4229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유방</a:t>
            </a:r>
            <a:endParaRPr kumimoji="0" lang="en-US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검사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/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진단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/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치료</a:t>
            </a:r>
            <a:r>
              <a:rPr lang="en-US" altLang="ko-KR" sz="2800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/</a:t>
            </a:r>
            <a:r>
              <a:rPr lang="ko-KR" altLang="en-US" sz="2800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수술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3EAD24C-8022-4FF1-97E6-8CADC5F7B20A}"/>
              </a:ext>
            </a:extLst>
          </p:cNvPr>
          <p:cNvSpPr/>
          <p:nvPr/>
        </p:nvSpPr>
        <p:spPr>
          <a:xfrm>
            <a:off x="7561884" y="1477498"/>
            <a:ext cx="3788229" cy="1299925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EC4C3E-0E50-4AB8-9D83-FE8270A04CB0}"/>
              </a:ext>
            </a:extLst>
          </p:cNvPr>
          <p:cNvSpPr txBox="1"/>
          <p:nvPr/>
        </p:nvSpPr>
        <p:spPr>
          <a:xfrm>
            <a:off x="7228974" y="1650406"/>
            <a:ext cx="4229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출산</a:t>
            </a:r>
            <a:endParaRPr kumimoji="0" lang="en-US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임신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/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출산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/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난임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/</a:t>
            </a:r>
            <a:r>
              <a:rPr lang="ko-KR" altLang="en-US" sz="2800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산후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763EFE3-6472-4FC1-823B-8BFF51E3D1BC}"/>
              </a:ext>
            </a:extLst>
          </p:cNvPr>
          <p:cNvSpPr txBox="1"/>
          <p:nvPr/>
        </p:nvSpPr>
        <p:spPr>
          <a:xfrm>
            <a:off x="3049626" y="9410765"/>
            <a:ext cx="92811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kumimoji="0" lang="ko-KR" alt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이른둥이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kumimoji="0" lang="ko-KR" alt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출산시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 방문간호 서비스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, 1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회한 *</a:t>
            </a:r>
            <a:r>
              <a:rPr kumimoji="0" lang="ko-KR" alt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이른둥이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: </a:t>
            </a:r>
            <a:r>
              <a:rPr kumimoji="0" lang="ko-KR" alt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임신주수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37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주미만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,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출생체중 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2.5 KG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미만</a:t>
            </a:r>
            <a:endParaRPr kumimoji="0" lang="en-US" altLang="ko-KR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프리젠테이션 5 Medium" pitchFamily="2" charset="-127"/>
              <a:ea typeface="프리젠테이션 5 Medium" pitchFamily="2" charset="-127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출산 후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 납입면제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시그니처건강보험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1,2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종 限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 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프리젠테이션 5 Medium" pitchFamily="2" charset="-127"/>
              <a:ea typeface="프리젠테이션 5 Medium" pitchFamily="2" charset="-127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9A55470-B94E-458A-8018-B815158B8F2A}"/>
              </a:ext>
            </a:extLst>
          </p:cNvPr>
          <p:cNvGrpSpPr/>
          <p:nvPr/>
        </p:nvGrpSpPr>
        <p:grpSpPr>
          <a:xfrm rot="21110595">
            <a:off x="4700193" y="1426349"/>
            <a:ext cx="1078366" cy="878844"/>
            <a:chOff x="8823073" y="-1984565"/>
            <a:chExt cx="1261247" cy="1027888"/>
          </a:xfrm>
        </p:grpSpPr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0F64D944-D838-4D79-9E35-4EDAFE8DA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8823073" y="-1984565"/>
              <a:ext cx="1261247" cy="1027888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B00800E-15EA-498D-88F8-0CA41EC656E6}"/>
                </a:ext>
              </a:extLst>
            </p:cNvPr>
            <p:cNvSpPr txBox="1"/>
            <p:nvPr/>
          </p:nvSpPr>
          <p:spPr>
            <a:xfrm>
              <a:off x="8971023" y="-1866443"/>
              <a:ext cx="851560" cy="6839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 err="1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완경기</a:t>
              </a:r>
              <a:endPara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A188C375-D11B-41BB-92D0-8FC2E5F1A3C4}"/>
              </a:ext>
            </a:extLst>
          </p:cNvPr>
          <p:cNvGrpSpPr/>
          <p:nvPr/>
        </p:nvGrpSpPr>
        <p:grpSpPr>
          <a:xfrm rot="21110595">
            <a:off x="10756221" y="1426349"/>
            <a:ext cx="1078366" cy="878844"/>
            <a:chOff x="8823073" y="-1984565"/>
            <a:chExt cx="1261247" cy="1027888"/>
          </a:xfrm>
        </p:grpSpPr>
        <p:pic>
          <p:nvPicPr>
            <p:cNvPr id="59" name="그림 58">
              <a:extLst>
                <a:ext uri="{FF2B5EF4-FFF2-40B4-BE49-F238E27FC236}">
                  <a16:creationId xmlns:a16="http://schemas.microsoft.com/office/drawing/2014/main" id="{ECE7D18F-9E43-41F3-AC61-CA6A4F8E6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8823073" y="-1984565"/>
              <a:ext cx="1261247" cy="1027888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98DFD98-D995-4172-981F-07EBC116BB34}"/>
                </a:ext>
              </a:extLst>
            </p:cNvPr>
            <p:cNvSpPr txBox="1"/>
            <p:nvPr/>
          </p:nvSpPr>
          <p:spPr>
            <a:xfrm>
              <a:off x="8971023" y="-1866443"/>
              <a:ext cx="851560" cy="6839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 err="1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가임기</a:t>
              </a:r>
              <a:endPara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54854115-C342-447A-9868-A141E58E9C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930496"/>
              </p:ext>
            </p:extLst>
          </p:nvPr>
        </p:nvGraphicFramePr>
        <p:xfrm>
          <a:off x="10126969" y="4330092"/>
          <a:ext cx="1902823" cy="2431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823">
                  <a:extLst>
                    <a:ext uri="{9D8B030D-6E8A-4147-A177-3AD203B41FA5}">
                      <a16:colId xmlns:a16="http://schemas.microsoft.com/office/drawing/2014/main" val="3511077093"/>
                    </a:ext>
                  </a:extLst>
                </a:gridCol>
              </a:tblGrid>
              <a:tr h="48626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A</a:t>
                      </a:r>
                      <a:r>
                        <a:rPr lang="ko-KR" altLang="en-US" sz="24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72884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보장불가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900795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388665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보장불가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907072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보장불가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468977"/>
                  </a:ext>
                </a:extLst>
              </a:tr>
            </a:tbl>
          </a:graphicData>
        </a:graphic>
      </p:graphicFrame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2996FEDA-A7F3-45F9-92D2-1E88867EC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988495"/>
              </p:ext>
            </p:extLst>
          </p:nvPr>
        </p:nvGraphicFramePr>
        <p:xfrm>
          <a:off x="7126003" y="4330092"/>
          <a:ext cx="1902823" cy="2431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823">
                  <a:extLst>
                    <a:ext uri="{9D8B030D-6E8A-4147-A177-3AD203B41FA5}">
                      <a16:colId xmlns:a16="http://schemas.microsoft.com/office/drawing/2014/main" val="3402620102"/>
                    </a:ext>
                  </a:extLst>
                </a:gridCol>
              </a:tblGrid>
              <a:tr h="4862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한화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290853"/>
                  </a:ext>
                </a:extLst>
              </a:tr>
              <a:tr h="1945044">
                <a:tc>
                  <a:txBody>
                    <a:bodyPr/>
                    <a:lstStyle/>
                    <a:p>
                      <a:pPr algn="ctr" latinLnBrk="1"/>
                      <a:endParaRPr lang="ko-KR" altLang="en-US" sz="28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373435"/>
                  </a:ext>
                </a:extLst>
              </a:tr>
            </a:tbl>
          </a:graphicData>
        </a:graphic>
      </p:graphicFrame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510D991C-EAF6-4BAC-AA7E-0479E70C60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973926"/>
              </p:ext>
            </p:extLst>
          </p:nvPr>
        </p:nvGraphicFramePr>
        <p:xfrm>
          <a:off x="9017740" y="4830391"/>
          <a:ext cx="1101634" cy="1929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1634">
                  <a:extLst>
                    <a:ext uri="{9D8B030D-6E8A-4147-A177-3AD203B41FA5}">
                      <a16:colId xmlns:a16="http://schemas.microsoft.com/office/drawing/2014/main" val="32887128"/>
                    </a:ext>
                  </a:extLst>
                </a:gridCol>
              </a:tblGrid>
              <a:tr h="4902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임신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8161588"/>
                  </a:ext>
                </a:extLst>
              </a:tr>
              <a:tr h="4902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출산</a:t>
                      </a:r>
                      <a:endParaRPr lang="en-US" altLang="ko-KR" sz="18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029230"/>
                  </a:ext>
                </a:extLst>
              </a:tr>
              <a:tr h="4902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난임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967779"/>
                  </a:ext>
                </a:extLst>
              </a:tr>
              <a:tr h="45886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산후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8814622"/>
                  </a:ext>
                </a:extLst>
              </a:tr>
            </a:tbl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5767BDE6-33E7-4D99-982F-FF51047ABF9E}"/>
              </a:ext>
            </a:extLst>
          </p:cNvPr>
          <p:cNvSpPr txBox="1"/>
          <p:nvPr/>
        </p:nvSpPr>
        <p:spPr>
          <a:xfrm>
            <a:off x="6947599" y="3214566"/>
            <a:ext cx="2149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F3732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2,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460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만원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F75B0D1-3D3A-4938-A9C0-19D58199F008}"/>
              </a:ext>
            </a:extLst>
          </p:cNvPr>
          <p:cNvSpPr txBox="1"/>
          <p:nvPr/>
        </p:nvSpPr>
        <p:spPr>
          <a:xfrm>
            <a:off x="9989064" y="3214563"/>
            <a:ext cx="2149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F3732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900</a:t>
            </a:r>
            <a:endParaRPr kumimoji="0" lang="en-US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만원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55977E5-3423-48F3-85FC-6DC6B22C332A}"/>
              </a:ext>
            </a:extLst>
          </p:cNvPr>
          <p:cNvSpPr/>
          <p:nvPr/>
        </p:nvSpPr>
        <p:spPr>
          <a:xfrm>
            <a:off x="7035055" y="6963635"/>
            <a:ext cx="4913314" cy="107796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rgbClr val="FF8F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3C6DA9E6-FE6F-4740-B17A-48CA6F391332}"/>
              </a:ext>
            </a:extLst>
          </p:cNvPr>
          <p:cNvSpPr/>
          <p:nvPr/>
        </p:nvSpPr>
        <p:spPr>
          <a:xfrm>
            <a:off x="7035055" y="8167340"/>
            <a:ext cx="4913314" cy="107796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rgbClr val="FF8F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4E198DF-22E8-4E13-A3EB-085F421DE645}"/>
              </a:ext>
            </a:extLst>
          </p:cNvPr>
          <p:cNvSpPr txBox="1"/>
          <p:nvPr/>
        </p:nvSpPr>
        <p:spPr>
          <a:xfrm>
            <a:off x="10003596" y="5304866"/>
            <a:ext cx="2149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900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만원</a:t>
            </a:r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DC2A9577-7ADC-42DF-82A2-32AB718BCFE0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48B6D6E9-789E-4BEE-8438-B5164098F390}"/>
              </a:ext>
            </a:extLst>
          </p:cNvPr>
          <p:cNvCxnSpPr>
            <a:cxnSpLocks/>
          </p:cNvCxnSpPr>
          <p:nvPr/>
        </p:nvCxnSpPr>
        <p:spPr>
          <a:xfrm>
            <a:off x="841841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4EC039B-6373-4206-AF02-0772D0D9A79C}"/>
              </a:ext>
            </a:extLst>
          </p:cNvPr>
          <p:cNvSpPr txBox="1"/>
          <p:nvPr/>
        </p:nvSpPr>
        <p:spPr>
          <a:xfrm>
            <a:off x="84707" y="444369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01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7F30682-3522-4EE7-9E6A-2A72F90FD83A}"/>
              </a:ext>
            </a:extLst>
          </p:cNvPr>
          <p:cNvSpPr txBox="1"/>
          <p:nvPr/>
        </p:nvSpPr>
        <p:spPr>
          <a:xfrm>
            <a:off x="996608" y="444349"/>
            <a:ext cx="5523628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0" i="0" u="none" strike="noStrike" kern="1200" cap="none" spc="-70" normalizeH="0" baseline="0" noProof="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한화손보</a:t>
            </a:r>
            <a:r>
              <a:rPr kumimoji="0" lang="ko-KR" altLang="en-US" sz="3600" b="0" i="0" u="none" strike="noStrike" kern="1200" cap="none" spc="-70" normalizeH="0" baseline="0" noProof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여성의 모든 순간 </a:t>
            </a:r>
            <a:r>
              <a:rPr kumimoji="0" lang="ko-KR" altLang="en-US" sz="3600" b="0" i="0" u="none" strike="noStrike" kern="1200" cap="none" spc="-70" normalizeH="0" baseline="0" noProof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D6F22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보장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691B7FC-29BF-4BEF-9225-FB4142203133}"/>
              </a:ext>
            </a:extLst>
          </p:cNvPr>
          <p:cNvSpPr txBox="1"/>
          <p:nvPr/>
        </p:nvSpPr>
        <p:spPr>
          <a:xfrm>
            <a:off x="7027376" y="8146096"/>
            <a:ext cx="1398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I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육아코칭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BC63098-C1AD-45A8-81F3-780910CCE7E0}"/>
              </a:ext>
            </a:extLst>
          </p:cNvPr>
          <p:cNvSpPr txBox="1"/>
          <p:nvPr/>
        </p:nvSpPr>
        <p:spPr>
          <a:xfrm>
            <a:off x="7221170" y="8145122"/>
            <a:ext cx="48298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수유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·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목욕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·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예방접종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신생아 전문가의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D6D1E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가정방문 컨설팅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srgbClr val="FD6D1E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!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E40EF81-FDF2-46CF-AFA4-A0DE1E435D15}"/>
              </a:ext>
            </a:extLst>
          </p:cNvPr>
          <p:cNvSpPr txBox="1"/>
          <p:nvPr/>
        </p:nvSpPr>
        <p:spPr>
          <a:xfrm>
            <a:off x="7027376" y="6986346"/>
            <a:ext cx="28930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I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납입면제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납입유예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44BF6D4-0B02-4512-8431-C26E020B8D80}"/>
              </a:ext>
            </a:extLst>
          </p:cNvPr>
          <p:cNvSpPr txBox="1"/>
          <p:nvPr/>
        </p:nvSpPr>
        <p:spPr>
          <a:xfrm>
            <a:off x="8031779" y="7265077"/>
            <a:ext cx="28930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출산 후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1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년 </a:t>
            </a: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D6D1E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납입면제</a:t>
            </a:r>
            <a:r>
              <a:rPr lang="ko-KR" altLang="en-US" sz="2000" dirty="0">
                <a:solidFill>
                  <a:srgbClr val="FD6D1E"/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유아휴직 시 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1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년 </a:t>
            </a:r>
            <a:r>
              <a:rPr lang="ko-KR" altLang="en-US" sz="2200" dirty="0">
                <a:solidFill>
                  <a:srgbClr val="FD6D1E"/>
                </a:solidFill>
                <a:latin typeface="페이퍼로지 5 Medium" pitchFamily="2" charset="-127"/>
                <a:ea typeface="페이퍼로지 5 Medium" pitchFamily="2" charset="-127"/>
              </a:rPr>
              <a:t>납입유예</a:t>
            </a:r>
            <a:endParaRPr kumimoji="0" lang="ko-KR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FD6D1E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D4ED31B5-08E4-4492-B362-DD42F886F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38" b="97924" l="1911" r="94268">
                        <a14:foregroundMark x1="58917" y1="6920" x2="58917" y2="6920"/>
                        <a14:foregroundMark x1="59236" y1="3114" x2="59236" y2="3114"/>
                        <a14:foregroundMark x1="5096" y1="39792" x2="5096" y2="39792"/>
                        <a14:foregroundMark x1="1911" y1="39100" x2="1911" y2="39100"/>
                        <a14:foregroundMark x1="32484" y1="92734" x2="32484" y2="92734"/>
                        <a14:foregroundMark x1="92357" y1="61592" x2="92357" y2="61592"/>
                        <a14:foregroundMark x1="32484" y1="97924" x2="32484" y2="97924"/>
                        <a14:foregroundMark x1="94268" y1="63668" x2="94268" y2="63668"/>
                        <a14:foregroundMark x1="15287" y1="14187" x2="15287" y2="141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45286" y="3084738"/>
            <a:ext cx="1374995" cy="126552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351F0B22-AB12-49BB-8287-7F56F9916664}"/>
              </a:ext>
            </a:extLst>
          </p:cNvPr>
          <p:cNvSpPr txBox="1"/>
          <p:nvPr/>
        </p:nvSpPr>
        <p:spPr>
          <a:xfrm>
            <a:off x="6978991" y="6231126"/>
            <a:ext cx="2149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임신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:50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만원</a:t>
            </a:r>
            <a:r>
              <a:rPr lang="en-US" altLang="ko-KR" sz="1000" dirty="0">
                <a:latin typeface="페이퍼로지 5 Medium" pitchFamily="2" charset="-127"/>
                <a:ea typeface="페이퍼로지 5 Medium" pitchFamily="2" charset="-127"/>
              </a:rPr>
              <a:t> / 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출산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: 950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만원</a:t>
            </a:r>
            <a:b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</a:b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난임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: 870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만원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/</a:t>
            </a:r>
            <a:r>
              <a:rPr lang="en-US" altLang="ko-KR" sz="1000" noProof="0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산후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: 590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만원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D267205-7F40-4367-AE92-42422F3BF5F2}"/>
              </a:ext>
            </a:extLst>
          </p:cNvPr>
          <p:cNvSpPr txBox="1"/>
          <p:nvPr/>
        </p:nvSpPr>
        <p:spPr>
          <a:xfrm>
            <a:off x="7003474" y="5256930"/>
            <a:ext cx="2149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/>
            <a:r>
              <a:rPr lang="ko-KR" altLang="en-US" sz="2800" b="0" dirty="0">
                <a:solidFill>
                  <a:srgbClr val="FD6D1E"/>
                </a:solidFill>
                <a:latin typeface="페이퍼로지 5 Medium" pitchFamily="2" charset="-127"/>
                <a:ea typeface="페이퍼로지 5 Medium" pitchFamily="2" charset="-127"/>
              </a:rPr>
              <a:t>모두</a:t>
            </a:r>
            <a:endParaRPr lang="en-US" altLang="ko-KR" sz="2800" b="0" dirty="0">
              <a:solidFill>
                <a:srgbClr val="FD6D1E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 algn="ctr" latinLnBrk="1"/>
            <a:r>
              <a:rPr lang="ko-KR" altLang="en-US" sz="2800" b="0" dirty="0">
                <a:solidFill>
                  <a:srgbClr val="FD6D1E"/>
                </a:solidFill>
                <a:latin typeface="페이퍼로지 5 Medium" pitchFamily="2" charset="-127"/>
                <a:ea typeface="페이퍼로지 5 Medium" pitchFamily="2" charset="-127"/>
              </a:rPr>
              <a:t>보장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35CDA88-5953-4244-A1DE-45EB5525915F}"/>
              </a:ext>
            </a:extLst>
          </p:cNvPr>
          <p:cNvSpPr txBox="1"/>
          <p:nvPr/>
        </p:nvSpPr>
        <p:spPr>
          <a:xfrm>
            <a:off x="8630096" y="3320901"/>
            <a:ext cx="1950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약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2.7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배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차이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graphicFrame>
        <p:nvGraphicFramePr>
          <p:cNvPr id="71" name="표 24">
            <a:extLst>
              <a:ext uri="{FF2B5EF4-FFF2-40B4-BE49-F238E27FC236}">
                <a16:creationId xmlns:a16="http://schemas.microsoft.com/office/drawing/2014/main" id="{86DB4598-8F7C-49C1-AAD9-48BE579D7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051244"/>
              </p:ext>
            </p:extLst>
          </p:nvPr>
        </p:nvGraphicFramePr>
        <p:xfrm>
          <a:off x="4145400" y="4330092"/>
          <a:ext cx="1902823" cy="4806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823">
                  <a:extLst>
                    <a:ext uri="{9D8B030D-6E8A-4147-A177-3AD203B41FA5}">
                      <a16:colId xmlns:a16="http://schemas.microsoft.com/office/drawing/2014/main" val="2133613404"/>
                    </a:ext>
                  </a:extLst>
                </a:gridCol>
              </a:tblGrid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A</a:t>
                      </a:r>
                      <a:r>
                        <a:rPr lang="ko-KR" altLang="en-US" sz="24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096285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천만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3290810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3490714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30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45829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50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268981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보장불가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71371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보장불가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761462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보장불가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524157"/>
                  </a:ext>
                </a:extLst>
              </a:tr>
              <a:tr h="5341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보장불가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537539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84E17314-0895-4299-A5C3-4927488BA0E8}"/>
              </a:ext>
            </a:extLst>
          </p:cNvPr>
          <p:cNvSpPr txBox="1"/>
          <p:nvPr/>
        </p:nvSpPr>
        <p:spPr>
          <a:xfrm>
            <a:off x="6541734" y="6726825"/>
            <a:ext cx="2149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프리미엄플랜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, 33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세 기준</a:t>
            </a:r>
            <a:endParaRPr kumimoji="0" lang="en-US" altLang="ko-KR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프리젠테이션 5 Medium" pitchFamily="2" charset="-127"/>
              <a:ea typeface="프리젠테이션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5046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사각형: 둥근 모서리 5">
            <a:extLst>
              <a:ext uri="{FF2B5EF4-FFF2-40B4-BE49-F238E27FC236}">
                <a16:creationId xmlns:a16="http://schemas.microsoft.com/office/drawing/2014/main" id="{6E4CFD9C-2089-450D-81ED-615DC1CDE3FD}"/>
              </a:ext>
            </a:extLst>
          </p:cNvPr>
          <p:cNvSpPr/>
          <p:nvPr/>
        </p:nvSpPr>
        <p:spPr>
          <a:xfrm>
            <a:off x="-9274" y="20450"/>
            <a:ext cx="13004800" cy="9744834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1159FC-506B-4D61-BB6F-46DC2E5E6C26}"/>
              </a:ext>
            </a:extLst>
          </p:cNvPr>
          <p:cNvSpPr/>
          <p:nvPr/>
        </p:nvSpPr>
        <p:spPr>
          <a:xfrm>
            <a:off x="6677969" y="2011211"/>
            <a:ext cx="5637390" cy="7408560"/>
          </a:xfrm>
          <a:prstGeom prst="rect">
            <a:avLst/>
          </a:prstGeom>
          <a:solidFill>
            <a:schemeClr val="bg1"/>
          </a:solidFill>
          <a:ln w="22225">
            <a:solidFill>
              <a:srgbClr val="766A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1F612CE4-31EE-45B6-BFED-240CBF568AF1}"/>
              </a:ext>
            </a:extLst>
          </p:cNvPr>
          <p:cNvSpPr/>
          <p:nvPr/>
        </p:nvSpPr>
        <p:spPr>
          <a:xfrm>
            <a:off x="674014" y="2022823"/>
            <a:ext cx="5720708" cy="7408560"/>
          </a:xfrm>
          <a:prstGeom prst="rect">
            <a:avLst/>
          </a:prstGeom>
          <a:solidFill>
            <a:schemeClr val="bg1"/>
          </a:solidFill>
          <a:ln w="22225">
            <a:solidFill>
              <a:srgbClr val="766A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6DB4490-59EE-4BFB-8722-762B2D09664A}"/>
              </a:ext>
            </a:extLst>
          </p:cNvPr>
          <p:cNvSpPr/>
          <p:nvPr/>
        </p:nvSpPr>
        <p:spPr>
          <a:xfrm>
            <a:off x="1423851" y="1701741"/>
            <a:ext cx="3788229" cy="1299925"/>
          </a:xfrm>
          <a:prstGeom prst="rect">
            <a:avLst/>
          </a:prstGeom>
          <a:solidFill>
            <a:schemeClr val="bg1"/>
          </a:solidFill>
          <a:ln w="76200">
            <a:solidFill>
              <a:srgbClr val="F3732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8D89E6-B740-40A4-9DC0-111EF005FDED}"/>
              </a:ext>
            </a:extLst>
          </p:cNvPr>
          <p:cNvSpPr txBox="1"/>
          <p:nvPr/>
        </p:nvSpPr>
        <p:spPr>
          <a:xfrm>
            <a:off x="1213454" y="1818236"/>
            <a:ext cx="4229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전기간 </a:t>
            </a:r>
            <a:endParaRPr kumimoji="0" lang="en-US" altLang="ko-K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할인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3EAD24C-8022-4FF1-97E6-8CADC5F7B20A}"/>
              </a:ext>
            </a:extLst>
          </p:cNvPr>
          <p:cNvSpPr/>
          <p:nvPr/>
        </p:nvSpPr>
        <p:spPr>
          <a:xfrm>
            <a:off x="7561884" y="1701741"/>
            <a:ext cx="3788229" cy="1299925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681B6EC-5C6C-4473-808C-84D99B3EBE1B}"/>
              </a:ext>
            </a:extLst>
          </p:cNvPr>
          <p:cNvSpPr txBox="1"/>
          <p:nvPr/>
        </p:nvSpPr>
        <p:spPr>
          <a:xfrm>
            <a:off x="7471823" y="1818236"/>
            <a:ext cx="4229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전과정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endParaRPr kumimoji="0" lang="en-US" altLang="ko-K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200" b="1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동행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84234E15-1B18-47AE-9DA8-2A6CAACD02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687715"/>
              </p:ext>
            </p:extLst>
          </p:nvPr>
        </p:nvGraphicFramePr>
        <p:xfrm>
          <a:off x="893763" y="3322377"/>
          <a:ext cx="1902823" cy="1795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823">
                  <a:extLst>
                    <a:ext uri="{9D8B030D-6E8A-4147-A177-3AD203B41FA5}">
                      <a16:colId xmlns:a16="http://schemas.microsoft.com/office/drawing/2014/main" val="1632557851"/>
                    </a:ext>
                  </a:extLst>
                </a:gridCol>
              </a:tblGrid>
              <a:tr h="4862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한화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789875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가족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607424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전기간 </a:t>
                      </a:r>
                      <a:endParaRPr lang="en-US" altLang="ko-KR" sz="24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5%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423098"/>
                  </a:ext>
                </a:extLst>
              </a:tr>
            </a:tbl>
          </a:graphicData>
        </a:graphic>
      </p:graphicFrame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09177753-B1B8-4966-B10A-6E325BAE6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214593"/>
              </p:ext>
            </p:extLst>
          </p:nvPr>
        </p:nvGraphicFramePr>
        <p:xfrm>
          <a:off x="2796586" y="3800570"/>
          <a:ext cx="1219642" cy="980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642">
                  <a:extLst>
                    <a:ext uri="{9D8B030D-6E8A-4147-A177-3AD203B41FA5}">
                      <a16:colId xmlns:a16="http://schemas.microsoft.com/office/drawing/2014/main" val="4166178968"/>
                    </a:ext>
                  </a:extLst>
                </a:gridCol>
              </a:tblGrid>
              <a:tr h="4902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연계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9783997"/>
                  </a:ext>
                </a:extLst>
              </a:tr>
              <a:tr h="4902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기간 및 할인</a:t>
                      </a:r>
                      <a:endParaRPr lang="en-US" altLang="ko-KR" sz="16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582118"/>
                  </a:ext>
                </a:extLst>
              </a:tr>
            </a:tbl>
          </a:graphicData>
        </a:graphic>
      </p:graphicFrame>
      <p:graphicFrame>
        <p:nvGraphicFramePr>
          <p:cNvPr id="73" name="표 72">
            <a:extLst>
              <a:ext uri="{FF2B5EF4-FFF2-40B4-BE49-F238E27FC236}">
                <a16:creationId xmlns:a16="http://schemas.microsoft.com/office/drawing/2014/main" id="{6A078F82-07ED-4C7F-BB58-6558FB5AED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582796"/>
              </p:ext>
            </p:extLst>
          </p:nvPr>
        </p:nvGraphicFramePr>
        <p:xfrm>
          <a:off x="4016228" y="3322899"/>
          <a:ext cx="1902823" cy="1783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823">
                  <a:extLst>
                    <a:ext uri="{9D8B030D-6E8A-4147-A177-3AD203B41FA5}">
                      <a16:colId xmlns:a16="http://schemas.microsoft.com/office/drawing/2014/main" val="1632557851"/>
                    </a:ext>
                  </a:extLst>
                </a:gridCol>
              </a:tblGrid>
              <a:tr h="495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A</a:t>
                      </a:r>
                      <a:r>
                        <a:rPr lang="ko-KR" altLang="en-US" sz="24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789875"/>
                  </a:ext>
                </a:extLst>
              </a:tr>
              <a:tr h="4953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어린이보험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607424"/>
                  </a:ext>
                </a:extLst>
              </a:tr>
              <a:tr h="7927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최대 </a:t>
                      </a:r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2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년 </a:t>
                      </a:r>
                      <a:endParaRPr lang="en-US" altLang="ko-KR" sz="22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10%</a:t>
                      </a:r>
                      <a:endParaRPr lang="ko-KR" altLang="en-US" sz="22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423098"/>
                  </a:ext>
                </a:extLst>
              </a:tr>
            </a:tbl>
          </a:graphicData>
        </a:graphic>
      </p:graphicFrame>
      <p:sp>
        <p:nvSpPr>
          <p:cNvPr id="76" name="TextBox 75">
            <a:extLst>
              <a:ext uri="{FF2B5EF4-FFF2-40B4-BE49-F238E27FC236}">
                <a16:creationId xmlns:a16="http://schemas.microsoft.com/office/drawing/2014/main" id="{D0C58BFA-9E2A-4351-8230-F13E33B72B34}"/>
              </a:ext>
            </a:extLst>
          </p:cNvPr>
          <p:cNvSpPr txBox="1"/>
          <p:nvPr/>
        </p:nvSpPr>
        <p:spPr>
          <a:xfrm>
            <a:off x="2086430" y="6784906"/>
            <a:ext cx="2881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</a:rPr>
              <a:t>5</a:t>
            </a:r>
            <a:r>
              <a:rPr kumimoji="0" lang="ko-KR" alt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</a:rPr>
              <a:t>배 할인</a:t>
            </a:r>
            <a:r>
              <a:rPr kumimoji="0" lang="en-US" altLang="ko-KR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</a:rPr>
              <a:t>!</a:t>
            </a:r>
            <a:endParaRPr kumimoji="0" lang="ko-KR" altLang="en-US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5CAD29B3-69C0-4DE6-8744-FA23FE41A3AB}"/>
              </a:ext>
            </a:extLst>
          </p:cNvPr>
          <p:cNvSpPr/>
          <p:nvPr/>
        </p:nvSpPr>
        <p:spPr>
          <a:xfrm>
            <a:off x="2685145" y="5404110"/>
            <a:ext cx="1456924" cy="99608"/>
          </a:xfrm>
          <a:prstGeom prst="rect">
            <a:avLst/>
          </a:prstGeom>
          <a:solidFill>
            <a:srgbClr val="F3732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9A39B88B-94B4-4FA6-8850-22C6C1E991CD}"/>
              </a:ext>
            </a:extLst>
          </p:cNvPr>
          <p:cNvSpPr/>
          <p:nvPr/>
        </p:nvSpPr>
        <p:spPr>
          <a:xfrm>
            <a:off x="2685145" y="5568539"/>
            <a:ext cx="1456924" cy="145402"/>
          </a:xfrm>
          <a:prstGeom prst="rect">
            <a:avLst/>
          </a:prstGeom>
          <a:solidFill>
            <a:srgbClr val="F3732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화살표: 아래쪽 10">
            <a:extLst>
              <a:ext uri="{FF2B5EF4-FFF2-40B4-BE49-F238E27FC236}">
                <a16:creationId xmlns:a16="http://schemas.microsoft.com/office/drawing/2014/main" id="{D0C5A01A-B222-4D52-A1F0-7422053B1DDA}"/>
              </a:ext>
            </a:extLst>
          </p:cNvPr>
          <p:cNvSpPr/>
          <p:nvPr/>
        </p:nvSpPr>
        <p:spPr>
          <a:xfrm>
            <a:off x="1952843" y="5807681"/>
            <a:ext cx="2918713" cy="869021"/>
          </a:xfrm>
          <a:prstGeom prst="downArrow">
            <a:avLst/>
          </a:prstGeom>
          <a:solidFill>
            <a:srgbClr val="F3732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C2FD7A1-BFAD-4747-B491-7D43A6265992}"/>
              </a:ext>
            </a:extLst>
          </p:cNvPr>
          <p:cNvSpPr txBox="1"/>
          <p:nvPr/>
        </p:nvSpPr>
        <p:spPr>
          <a:xfrm>
            <a:off x="2174359" y="5838554"/>
            <a:ext cx="23728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월 보험료</a:t>
            </a:r>
            <a:endParaRPr kumimoji="0" lang="en-US" altLang="ko-KR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en-US" altLang="ko-KR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10</a:t>
            </a:r>
            <a:r>
              <a:rPr lang="ko-KR" altLang="en-US" sz="20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만원</a:t>
            </a:r>
            <a:endParaRPr lang="en-US" altLang="ko-KR" sz="20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D7D73E0-41B9-45BE-A120-0B0948C58035}"/>
              </a:ext>
            </a:extLst>
          </p:cNvPr>
          <p:cNvSpPr/>
          <p:nvPr/>
        </p:nvSpPr>
        <p:spPr>
          <a:xfrm>
            <a:off x="957943" y="7113732"/>
            <a:ext cx="1907838" cy="1907838"/>
          </a:xfrm>
          <a:prstGeom prst="ellipse">
            <a:avLst/>
          </a:prstGeom>
          <a:solidFill>
            <a:srgbClr val="F3732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FDDE0B-528A-4789-B65C-1245AF7EB7DE}"/>
              </a:ext>
            </a:extLst>
          </p:cNvPr>
          <p:cNvSpPr txBox="1"/>
          <p:nvPr/>
        </p:nvSpPr>
        <p:spPr>
          <a:xfrm>
            <a:off x="3149710" y="7594156"/>
            <a:ext cx="5822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dirty="0">
                <a:latin typeface="페이퍼로지 5 Medium" pitchFamily="2" charset="-127"/>
                <a:ea typeface="페이퍼로지 5 Medium" pitchFamily="2" charset="-127"/>
              </a:rPr>
              <a:t>&gt;</a:t>
            </a:r>
            <a:endParaRPr lang="ko-KR" altLang="en-US" sz="4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82" name="타원 81">
            <a:extLst>
              <a:ext uri="{FF2B5EF4-FFF2-40B4-BE49-F238E27FC236}">
                <a16:creationId xmlns:a16="http://schemas.microsoft.com/office/drawing/2014/main" id="{D796F285-AD60-4204-915E-98D1F1135A10}"/>
              </a:ext>
            </a:extLst>
          </p:cNvPr>
          <p:cNvSpPr/>
          <p:nvPr/>
        </p:nvSpPr>
        <p:spPr>
          <a:xfrm>
            <a:off x="4062199" y="7529787"/>
            <a:ext cx="1494518" cy="1494518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E6456F-B87B-4EC2-8A52-3C414A9CC8EB}"/>
              </a:ext>
            </a:extLst>
          </p:cNvPr>
          <p:cNvSpPr txBox="1"/>
          <p:nvPr/>
        </p:nvSpPr>
        <p:spPr>
          <a:xfrm>
            <a:off x="957943" y="7889831"/>
            <a:ext cx="1843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latinLnBrk="1"/>
            <a:r>
              <a:rPr lang="en-US" altLang="ko-KR" sz="2000" b="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-1,200,000</a:t>
            </a:r>
            <a:r>
              <a:rPr lang="ko-KR" altLang="en-US" sz="2000" b="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원</a:t>
            </a:r>
            <a:endParaRPr lang="en-US" altLang="ko-KR" sz="2000" b="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B52529E-17F3-402D-982D-DBB6635DACA4}"/>
              </a:ext>
            </a:extLst>
          </p:cNvPr>
          <p:cNvSpPr txBox="1"/>
          <p:nvPr/>
        </p:nvSpPr>
        <p:spPr>
          <a:xfrm>
            <a:off x="3992165" y="8082733"/>
            <a:ext cx="16106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latinLnBrk="1"/>
            <a:r>
              <a:rPr lang="en-US" altLang="ko-KR" sz="2000" b="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-240,000</a:t>
            </a:r>
            <a:r>
              <a:rPr lang="ko-KR" altLang="en-US" sz="2000" b="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원</a:t>
            </a:r>
            <a:endParaRPr lang="en-US" altLang="ko-KR" sz="2000" b="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DEB7E19-8305-4B41-81D1-361457C3F6ED}"/>
              </a:ext>
            </a:extLst>
          </p:cNvPr>
          <p:cNvSpPr txBox="1"/>
          <p:nvPr/>
        </p:nvSpPr>
        <p:spPr>
          <a:xfrm>
            <a:off x="1516303" y="7319962"/>
            <a:ext cx="726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latinLnBrk="1"/>
            <a:r>
              <a:rPr lang="ko-KR" altLang="en-US" sz="2400" b="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한화</a:t>
            </a:r>
            <a:endParaRPr lang="en-US" altLang="ko-KR" sz="2400" b="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204A1BB-85FD-4B57-B49C-625D2136A031}"/>
              </a:ext>
            </a:extLst>
          </p:cNvPr>
          <p:cNvSpPr txBox="1"/>
          <p:nvPr/>
        </p:nvSpPr>
        <p:spPr>
          <a:xfrm>
            <a:off x="4455347" y="7556464"/>
            <a:ext cx="5998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latinLnBrk="1"/>
            <a:r>
              <a:rPr lang="en-US" altLang="ko-KR" sz="2000" b="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A</a:t>
            </a:r>
            <a:r>
              <a:rPr lang="ko-KR" altLang="en-US" sz="2000" b="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사</a:t>
            </a:r>
            <a:endParaRPr lang="en-US" altLang="ko-KR" sz="2000" b="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E88FE9C-85D8-42C0-A860-10496C20BD11}"/>
              </a:ext>
            </a:extLst>
          </p:cNvPr>
          <p:cNvSpPr txBox="1"/>
          <p:nvPr/>
        </p:nvSpPr>
        <p:spPr>
          <a:xfrm>
            <a:off x="-291145" y="9135527"/>
            <a:ext cx="28812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*20</a:t>
            </a:r>
            <a:r>
              <a:rPr kumimoji="0" lang="ko-KR" altLang="en-US" sz="1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년납</a:t>
            </a:r>
            <a:r>
              <a:rPr kumimoji="0" lang="ko-KR" altLang="en-US" sz="1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 기준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CE0BF53-0896-40F9-A6C4-702DD063133D}"/>
              </a:ext>
            </a:extLst>
          </p:cNvPr>
          <p:cNvSpPr txBox="1"/>
          <p:nvPr/>
        </p:nvSpPr>
        <p:spPr>
          <a:xfrm>
            <a:off x="1149460" y="8275379"/>
            <a:ext cx="14945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(5,000</a:t>
            </a:r>
            <a:r>
              <a:rPr kumimoji="0" lang="ko-KR" alt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원</a:t>
            </a: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*12</a:t>
            </a:r>
            <a:r>
              <a:rPr kumimoji="0" lang="ko-KR" alt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개월</a:t>
            </a: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*20</a:t>
            </a:r>
            <a:r>
              <a:rPr kumimoji="0" lang="ko-KR" alt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년</a:t>
            </a: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)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B34A00F-93D8-4066-866D-F72887FDD36A}"/>
              </a:ext>
            </a:extLst>
          </p:cNvPr>
          <p:cNvSpPr txBox="1"/>
          <p:nvPr/>
        </p:nvSpPr>
        <p:spPr>
          <a:xfrm>
            <a:off x="4127080" y="8485158"/>
            <a:ext cx="14945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(10,000</a:t>
            </a:r>
            <a:r>
              <a:rPr kumimoji="0" lang="ko-KR" alt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원</a:t>
            </a: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*12</a:t>
            </a:r>
            <a:r>
              <a:rPr kumimoji="0" lang="ko-KR" alt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개월</a:t>
            </a: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*2</a:t>
            </a:r>
            <a:r>
              <a:rPr kumimoji="0" lang="ko-KR" alt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년</a:t>
            </a: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)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graphicFrame>
        <p:nvGraphicFramePr>
          <p:cNvPr id="97" name="표 96">
            <a:extLst>
              <a:ext uri="{FF2B5EF4-FFF2-40B4-BE49-F238E27FC236}">
                <a16:creationId xmlns:a16="http://schemas.microsoft.com/office/drawing/2014/main" id="{0DACC887-ACDF-4390-9E29-3F910F9347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396421"/>
              </p:ext>
            </p:extLst>
          </p:nvPr>
        </p:nvGraphicFramePr>
        <p:xfrm>
          <a:off x="7022242" y="3322377"/>
          <a:ext cx="1902823" cy="1945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823">
                  <a:extLst>
                    <a:ext uri="{9D8B030D-6E8A-4147-A177-3AD203B41FA5}">
                      <a16:colId xmlns:a16="http://schemas.microsoft.com/office/drawing/2014/main" val="1632557851"/>
                    </a:ext>
                  </a:extLst>
                </a:gridCol>
              </a:tblGrid>
              <a:tr h="4862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한화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789875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무료제공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607424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무료제공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423098"/>
                  </a:ext>
                </a:extLst>
              </a:tr>
              <a:tr h="4862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무료제공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305397"/>
                  </a:ext>
                </a:extLst>
              </a:tr>
            </a:tbl>
          </a:graphicData>
        </a:graphic>
      </p:graphicFrame>
      <p:graphicFrame>
        <p:nvGraphicFramePr>
          <p:cNvPr id="98" name="표 97">
            <a:extLst>
              <a:ext uri="{FF2B5EF4-FFF2-40B4-BE49-F238E27FC236}">
                <a16:creationId xmlns:a16="http://schemas.microsoft.com/office/drawing/2014/main" id="{AA56CD1B-B265-44C1-A44F-63379D9520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531707"/>
              </p:ext>
            </p:extLst>
          </p:nvPr>
        </p:nvGraphicFramePr>
        <p:xfrm>
          <a:off x="8925065" y="3800570"/>
          <a:ext cx="1219642" cy="1470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642">
                  <a:extLst>
                    <a:ext uri="{9D8B030D-6E8A-4147-A177-3AD203B41FA5}">
                      <a16:colId xmlns:a16="http://schemas.microsoft.com/office/drawing/2014/main" val="4166178968"/>
                    </a:ext>
                  </a:extLst>
                </a:gridCol>
              </a:tblGrid>
              <a:tr h="4902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건강상담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9783997"/>
                  </a:ext>
                </a:extLst>
              </a:tr>
              <a:tr h="4902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진료예약</a:t>
                      </a:r>
                      <a:endParaRPr lang="en-US" altLang="ko-KR" sz="16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582118"/>
                  </a:ext>
                </a:extLst>
              </a:tr>
              <a:tr h="4902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latin typeface="페이퍼로지 4 Regular" pitchFamily="2" charset="-127"/>
                          <a:ea typeface="페이퍼로지 4 Regular" pitchFamily="2" charset="-127"/>
                        </a:rPr>
                        <a:t>병원동행</a:t>
                      </a:r>
                      <a:endParaRPr lang="en-US" altLang="ko-KR" sz="1600" b="0" dirty="0">
                        <a:solidFill>
                          <a:schemeClr val="tx1"/>
                        </a:solidFill>
                        <a:latin typeface="페이퍼로지 4 Regular" pitchFamily="2" charset="-127"/>
                        <a:ea typeface="페이퍼로지 4 Regular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9946839"/>
                  </a:ext>
                </a:extLst>
              </a:tr>
            </a:tbl>
          </a:graphicData>
        </a:graphic>
      </p:graphicFrame>
      <p:graphicFrame>
        <p:nvGraphicFramePr>
          <p:cNvPr id="99" name="표 98">
            <a:extLst>
              <a:ext uri="{FF2B5EF4-FFF2-40B4-BE49-F238E27FC236}">
                <a16:creationId xmlns:a16="http://schemas.microsoft.com/office/drawing/2014/main" id="{F3AB89DE-1BA4-489E-9010-3148A6270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900871"/>
              </p:ext>
            </p:extLst>
          </p:nvPr>
        </p:nvGraphicFramePr>
        <p:xfrm>
          <a:off x="10144707" y="3308386"/>
          <a:ext cx="1902823" cy="196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823">
                  <a:extLst>
                    <a:ext uri="{9D8B030D-6E8A-4147-A177-3AD203B41FA5}">
                      <a16:colId xmlns:a16="http://schemas.microsoft.com/office/drawing/2014/main" val="1632557851"/>
                    </a:ext>
                  </a:extLst>
                </a:gridCol>
              </a:tblGrid>
              <a:tr h="47614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A</a:t>
                      </a:r>
                      <a:r>
                        <a:rPr lang="ko-KR" altLang="en-US" sz="24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789875"/>
                  </a:ext>
                </a:extLst>
              </a:tr>
              <a:tr h="476143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보장불가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607424"/>
                  </a:ext>
                </a:extLst>
              </a:tr>
              <a:tr h="506497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보장불가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423098"/>
                  </a:ext>
                </a:extLst>
              </a:tr>
              <a:tr h="506497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보장불가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63947"/>
                  </a:ext>
                </a:extLst>
              </a:tr>
            </a:tbl>
          </a:graphicData>
        </a:graphic>
      </p:graphicFrame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B0F0F546-665C-4AAC-99EE-2FEBB2628561}"/>
              </a:ext>
            </a:extLst>
          </p:cNvPr>
          <p:cNvSpPr/>
          <p:nvPr/>
        </p:nvSpPr>
        <p:spPr>
          <a:xfrm>
            <a:off x="7022243" y="6197850"/>
            <a:ext cx="4938584" cy="2792611"/>
          </a:xfrm>
          <a:prstGeom prst="rect">
            <a:avLst/>
          </a:prstGeom>
          <a:solidFill>
            <a:schemeClr val="bg1">
              <a:alpha val="20000"/>
            </a:schemeClr>
          </a:solidFill>
          <a:ln w="19050">
            <a:solidFill>
              <a:srgbClr val="FF8F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9AC4AD-A5C1-40D3-B13D-AD55C623E1CD}"/>
              </a:ext>
            </a:extLst>
          </p:cNvPr>
          <p:cNvSpPr txBox="1"/>
          <p:nvPr/>
        </p:nvSpPr>
        <p:spPr>
          <a:xfrm>
            <a:off x="7990311" y="5675709"/>
            <a:ext cx="30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 err="1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시그니처</a:t>
            </a:r>
            <a:r>
              <a:rPr lang="en-US" altLang="ko-KR" sz="2400" b="1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4.0</a:t>
            </a:r>
            <a:r>
              <a:rPr lang="ko-KR" altLang="en-US" sz="2400" b="1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2400" b="1" dirty="0">
                <a:latin typeface="페이퍼로지 5 Medium" pitchFamily="2" charset="-127"/>
                <a:ea typeface="페이퍼로지 5 Medium" pitchFamily="2" charset="-127"/>
              </a:rPr>
              <a:t>특별 우대</a:t>
            </a:r>
            <a:r>
              <a:rPr lang="en-US" altLang="ko-KR" sz="2400" b="1" dirty="0">
                <a:latin typeface="페이퍼로지 5 Medium" pitchFamily="2" charset="-127"/>
                <a:ea typeface="페이퍼로지 5 Medium" pitchFamily="2" charset="-127"/>
              </a:rPr>
              <a:t>!</a:t>
            </a:r>
          </a:p>
        </p:txBody>
      </p:sp>
      <p:pic>
        <p:nvPicPr>
          <p:cNvPr id="103" name="Picture 9">
            <a:extLst>
              <a:ext uri="{FF2B5EF4-FFF2-40B4-BE49-F238E27FC236}">
                <a16:creationId xmlns:a16="http://schemas.microsoft.com/office/drawing/2014/main" id="{4D90D4FD-2F43-4BC1-844C-C1AE7A4CE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7599158" y="5522931"/>
            <a:ext cx="522784" cy="561714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227EAB86-0851-4173-AECF-D192F740C63E}"/>
              </a:ext>
            </a:extLst>
          </p:cNvPr>
          <p:cNvSpPr/>
          <p:nvPr/>
        </p:nvSpPr>
        <p:spPr>
          <a:xfrm>
            <a:off x="7142925" y="6465220"/>
            <a:ext cx="449943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756257"/>
                </a:solidFill>
                <a:latin typeface="페이퍼로지 5 Medium" pitchFamily="2" charset="-127"/>
                <a:ea typeface="페이퍼로지 5 Medium" pitchFamily="2" charset="-127"/>
              </a:rPr>
              <a:t>1</a:t>
            </a:r>
            <a:endParaRPr lang="ko-KR" altLang="en-US" sz="2000" b="1" dirty="0">
              <a:solidFill>
                <a:srgbClr val="756257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305F03EF-8F80-492B-AA9C-7519EDB0ECE4}"/>
              </a:ext>
            </a:extLst>
          </p:cNvPr>
          <p:cNvSpPr/>
          <p:nvPr/>
        </p:nvSpPr>
        <p:spPr>
          <a:xfrm>
            <a:off x="7142925" y="7373319"/>
            <a:ext cx="449943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756257"/>
                </a:solidFill>
                <a:latin typeface="페이퍼로지 5 Medium" pitchFamily="2" charset="-127"/>
                <a:ea typeface="페이퍼로지 5 Medium" pitchFamily="2" charset="-127"/>
              </a:rPr>
              <a:t>2</a:t>
            </a:r>
            <a:endParaRPr lang="ko-KR" altLang="en-US" sz="2000" b="1" dirty="0">
              <a:solidFill>
                <a:srgbClr val="756257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4466083E-BD4A-4AD1-895F-EDD29B47E3D6}"/>
              </a:ext>
            </a:extLst>
          </p:cNvPr>
          <p:cNvSpPr/>
          <p:nvPr/>
        </p:nvSpPr>
        <p:spPr>
          <a:xfrm>
            <a:off x="7142925" y="8223060"/>
            <a:ext cx="449943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756257"/>
                </a:solidFill>
                <a:latin typeface="페이퍼로지 5 Medium" pitchFamily="2" charset="-127"/>
                <a:ea typeface="페이퍼로지 5 Medium" pitchFamily="2" charset="-127"/>
              </a:rPr>
              <a:t>3</a:t>
            </a:r>
            <a:endParaRPr lang="ko-KR" altLang="en-US" sz="2000" b="1" dirty="0">
              <a:solidFill>
                <a:srgbClr val="756257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D4A6B46-17BD-41C2-B392-2DBE7AEBC1E7}"/>
              </a:ext>
            </a:extLst>
          </p:cNvPr>
          <p:cNvSpPr txBox="1"/>
          <p:nvPr/>
        </p:nvSpPr>
        <p:spPr>
          <a:xfrm>
            <a:off x="7608352" y="6620561"/>
            <a:ext cx="2858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무제한</a:t>
            </a:r>
            <a:r>
              <a:rPr lang="en-US" altLang="ko-KR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!</a:t>
            </a:r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dirty="0" err="1">
                <a:latin typeface="페이퍼로지 5 Medium" pitchFamily="2" charset="-127"/>
                <a:ea typeface="페이퍼로지 5 Medium" pitchFamily="2" charset="-127"/>
              </a:rPr>
              <a:t>간호사</a:t>
            </a:r>
            <a:r>
              <a:rPr lang="ko-KR" altLang="en-US" dirty="0" err="1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∙의사</a:t>
            </a:r>
            <a:r>
              <a:rPr lang="ko-KR" altLang="en-US" dirty="0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 유선상담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99A89E3E-6D61-4309-A6CC-314D75766EC7}"/>
              </a:ext>
            </a:extLst>
          </p:cNvPr>
          <p:cNvSpPr txBox="1"/>
          <p:nvPr/>
        </p:nvSpPr>
        <p:spPr>
          <a:xfrm>
            <a:off x="7608352" y="6403021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I </a:t>
            </a:r>
            <a:r>
              <a:rPr lang="ko-KR" altLang="en-US" sz="1400" b="1" dirty="0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건강상담</a:t>
            </a:r>
            <a:endParaRPr lang="ko-KR" altLang="en-US" sz="1400" b="1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A1A5C0F-034D-4522-8EAF-3696C62D58A3}"/>
              </a:ext>
            </a:extLst>
          </p:cNvPr>
          <p:cNvSpPr txBox="1"/>
          <p:nvPr/>
        </p:nvSpPr>
        <p:spPr>
          <a:xfrm>
            <a:off x="7608352" y="7526378"/>
            <a:ext cx="4039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질병별</a:t>
            </a:r>
            <a:r>
              <a:rPr lang="ko-KR" altLang="en-US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 명의 안내</a:t>
            </a:r>
            <a:r>
              <a:rPr lang="en-US" altLang="ko-KR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!</a:t>
            </a:r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dirty="0">
                <a:latin typeface="페이퍼로지 5 Medium" pitchFamily="2" charset="-127"/>
                <a:ea typeface="페이퍼로지 5 Medium" pitchFamily="2" charset="-127"/>
              </a:rPr>
              <a:t>대학병원 진료예약 대행</a:t>
            </a:r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!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B589934D-036A-4EF2-9E3E-B7237FD1BAB8}"/>
              </a:ext>
            </a:extLst>
          </p:cNvPr>
          <p:cNvSpPr txBox="1"/>
          <p:nvPr/>
        </p:nvSpPr>
        <p:spPr>
          <a:xfrm>
            <a:off x="7608352" y="7308838"/>
            <a:ext cx="907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I </a:t>
            </a:r>
            <a:r>
              <a:rPr lang="ko-KR" altLang="en-US" sz="1400" b="1" dirty="0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진료예약</a:t>
            </a:r>
            <a:endParaRPr lang="ko-KR" altLang="en-US" sz="1400" b="1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D0FA50AF-D677-46FF-8D8A-5E16445826DF}"/>
              </a:ext>
            </a:extLst>
          </p:cNvPr>
          <p:cNvSpPr txBox="1"/>
          <p:nvPr/>
        </p:nvSpPr>
        <p:spPr>
          <a:xfrm>
            <a:off x="7608352" y="8359733"/>
            <a:ext cx="4161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>
                <a:latin typeface="페이퍼로지 5 Medium" pitchFamily="2" charset="-127"/>
                <a:ea typeface="페이퍼로지 5 Medium" pitchFamily="2" charset="-127"/>
              </a:rPr>
              <a:t>접수</a:t>
            </a:r>
            <a:r>
              <a:rPr lang="ko-KR" altLang="en-US" dirty="0" err="1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dirty="0" err="1">
                <a:latin typeface="페이퍼로지 5 Medium" pitchFamily="2" charset="-127"/>
                <a:ea typeface="페이퍼로지 5 Medium" pitchFamily="2" charset="-127"/>
              </a:rPr>
              <a:t>이동</a:t>
            </a:r>
            <a:r>
              <a:rPr lang="ko-KR" altLang="en-US" dirty="0" err="1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dirty="0" err="1">
                <a:latin typeface="페이퍼로지 5 Medium" pitchFamily="2" charset="-127"/>
                <a:ea typeface="페이퍼로지 5 Medium" pitchFamily="2" charset="-127"/>
              </a:rPr>
              <a:t>진료</a:t>
            </a:r>
            <a:r>
              <a:rPr lang="ko-KR" altLang="en-US" dirty="0" err="1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dirty="0" err="1">
                <a:latin typeface="페이퍼로지 5 Medium" pitchFamily="2" charset="-127"/>
                <a:ea typeface="페이퍼로지 5 Medium" pitchFamily="2" charset="-127"/>
              </a:rPr>
              <a:t>수납</a:t>
            </a:r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! </a:t>
            </a:r>
            <a:r>
              <a:rPr lang="ko-KR" altLang="en-US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전문 간호사 밀착 동행</a:t>
            </a:r>
            <a:r>
              <a:rPr lang="en-US" altLang="ko-KR" dirty="0">
                <a:solidFill>
                  <a:srgbClr val="FF6600"/>
                </a:solidFill>
                <a:latin typeface="페이퍼로지 5 Medium" pitchFamily="2" charset="-127"/>
                <a:ea typeface="페이퍼로지 5 Medium" pitchFamily="2" charset="-127"/>
              </a:rPr>
              <a:t>!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F691666-8F47-41C1-A285-7A3EA658912F}"/>
              </a:ext>
            </a:extLst>
          </p:cNvPr>
          <p:cNvSpPr txBox="1"/>
          <p:nvPr/>
        </p:nvSpPr>
        <p:spPr>
          <a:xfrm>
            <a:off x="7608352" y="8142193"/>
            <a:ext cx="907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I </a:t>
            </a:r>
            <a:r>
              <a:rPr lang="ko-KR" altLang="en-US" sz="1400" b="1" dirty="0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병원동행</a:t>
            </a:r>
            <a:endParaRPr lang="ko-KR" altLang="en-US" sz="1400" b="1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74BAC12-E0F8-4391-80C3-A5050D23E77D}"/>
              </a:ext>
            </a:extLst>
          </p:cNvPr>
          <p:cNvSpPr txBox="1"/>
          <p:nvPr/>
        </p:nvSpPr>
        <p:spPr>
          <a:xfrm>
            <a:off x="9524642" y="8236622"/>
            <a:ext cx="5501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질병 별</a:t>
            </a:r>
            <a:endParaRPr lang="ko-KR" altLang="en-US" sz="10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cxnSp>
        <p:nvCxnSpPr>
          <p:cNvPr id="128" name="직선 연결선 127">
            <a:extLst>
              <a:ext uri="{FF2B5EF4-FFF2-40B4-BE49-F238E27FC236}">
                <a16:creationId xmlns:a16="http://schemas.microsoft.com/office/drawing/2014/main" id="{9312B505-348E-4564-82D6-C133DF3F507A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128">
            <a:extLst>
              <a:ext uri="{FF2B5EF4-FFF2-40B4-BE49-F238E27FC236}">
                <a16:creationId xmlns:a16="http://schemas.microsoft.com/office/drawing/2014/main" id="{DA37D7CF-E9B5-4E81-965A-38DCB36DE0C6}"/>
              </a:ext>
            </a:extLst>
          </p:cNvPr>
          <p:cNvCxnSpPr>
            <a:cxnSpLocks/>
          </p:cNvCxnSpPr>
          <p:nvPr/>
        </p:nvCxnSpPr>
        <p:spPr>
          <a:xfrm>
            <a:off x="841841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AF80D0DB-9042-4354-8637-D6004253C692}"/>
              </a:ext>
            </a:extLst>
          </p:cNvPr>
          <p:cNvSpPr txBox="1"/>
          <p:nvPr/>
        </p:nvSpPr>
        <p:spPr>
          <a:xfrm>
            <a:off x="84707" y="444369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02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489DD5F1-D814-46C1-85C0-2C43911CB2F8}"/>
              </a:ext>
            </a:extLst>
          </p:cNvPr>
          <p:cNvSpPr txBox="1"/>
          <p:nvPr/>
        </p:nvSpPr>
        <p:spPr>
          <a:xfrm>
            <a:off x="996608" y="444349"/>
            <a:ext cx="5920210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0" i="0" u="none" strike="noStrike" kern="1200" cap="none" spc="-70" normalizeH="0" baseline="0" noProof="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한화손보</a:t>
            </a:r>
            <a:r>
              <a:rPr kumimoji="0" lang="ko-KR" altLang="en-US" sz="3600" b="0" i="0" u="none" strike="noStrike" kern="1200" cap="none" spc="-70" normalizeH="0" baseline="0" noProof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 여성의 모든 순간 </a:t>
            </a:r>
            <a:r>
              <a:rPr kumimoji="0" lang="ko-KR" altLang="en-US" sz="3600" b="0" i="0" u="none" strike="noStrike" kern="1200" cap="none" spc="-70" normalizeH="0" baseline="0" noProof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D6F22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서비스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5E37A94-4F89-43CC-92FD-E9EE54081C43}"/>
              </a:ext>
            </a:extLst>
          </p:cNvPr>
          <p:cNvSpPr txBox="1"/>
          <p:nvPr/>
        </p:nvSpPr>
        <p:spPr>
          <a:xfrm>
            <a:off x="736767" y="5108578"/>
            <a:ext cx="8651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kumimoji="0" lang="ko-KR" altLang="en-US" sz="10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시그니처</a:t>
            </a:r>
            <a:r>
              <a:rPr kumimoji="0" lang="ko-KR" alt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 기가입자의 배우자 </a:t>
            </a:r>
            <a:r>
              <a:rPr kumimoji="0" lang="en-US" altLang="ko-KR" sz="1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or </a:t>
            </a:r>
            <a:r>
              <a:rPr kumimoji="0" lang="ko-KR" alt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자녀 가입 시</a:t>
            </a:r>
            <a:endParaRPr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1501228-7765-468C-A03B-67E0CFDEEB16}"/>
              </a:ext>
            </a:extLst>
          </p:cNvPr>
          <p:cNvSpPr txBox="1"/>
          <p:nvPr/>
        </p:nvSpPr>
        <p:spPr>
          <a:xfrm>
            <a:off x="4190244" y="5095607"/>
            <a:ext cx="8651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*15</a:t>
            </a:r>
            <a:r>
              <a:rPr kumimoji="0" lang="ko-KR" alt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프리젠테이션 5 Medium" pitchFamily="2" charset="-127"/>
                <a:ea typeface="프리젠테이션 5 Medium" pitchFamily="2" charset="-127"/>
              </a:rPr>
              <a:t>년 이상 어린이보험 가입 시</a:t>
            </a:r>
            <a:endParaRPr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164FEC-F223-4DDF-A58E-C138FDECB2D2}"/>
              </a:ext>
            </a:extLst>
          </p:cNvPr>
          <p:cNvSpPr txBox="1"/>
          <p:nvPr/>
        </p:nvSpPr>
        <p:spPr>
          <a:xfrm>
            <a:off x="8611301" y="8977644"/>
            <a:ext cx="343555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시그니처여성건강보험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4.0,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계약 성립일로부터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3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개월 경과 시점부터 서비스개시일로부터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</a:t>
            </a:r>
          </a:p>
        </p:txBody>
      </p:sp>
    </p:spTree>
    <p:extLst>
      <p:ext uri="{BB962C8B-B14F-4D97-AF65-F5344CB8AC3E}">
        <p14:creationId xmlns:p14="http://schemas.microsoft.com/office/powerpoint/2010/main" val="4102403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5072972C-D3D0-45BE-B955-C490A6142E10}"/>
              </a:ext>
            </a:extLst>
          </p:cNvPr>
          <p:cNvSpPr/>
          <p:nvPr/>
        </p:nvSpPr>
        <p:spPr>
          <a:xfrm>
            <a:off x="524795" y="2827427"/>
            <a:ext cx="5722255" cy="9287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EBA86A31-5563-4584-8941-F603275A308C}"/>
              </a:ext>
            </a:extLst>
          </p:cNvPr>
          <p:cNvSpPr/>
          <p:nvPr/>
        </p:nvSpPr>
        <p:spPr>
          <a:xfrm>
            <a:off x="6757748" y="2827427"/>
            <a:ext cx="5722255" cy="928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3DFF270C-A146-4BDE-B247-956ED6FCEE7A}"/>
              </a:ext>
            </a:extLst>
          </p:cNvPr>
          <p:cNvSpPr/>
          <p:nvPr/>
        </p:nvSpPr>
        <p:spPr>
          <a:xfrm>
            <a:off x="524795" y="6665565"/>
            <a:ext cx="5722255" cy="9287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직사각형 144">
            <a:extLst>
              <a:ext uri="{FF2B5EF4-FFF2-40B4-BE49-F238E27FC236}">
                <a16:creationId xmlns:a16="http://schemas.microsoft.com/office/drawing/2014/main" id="{581360B7-E3AB-4651-9F49-273139DE7757}"/>
              </a:ext>
            </a:extLst>
          </p:cNvPr>
          <p:cNvSpPr/>
          <p:nvPr/>
        </p:nvSpPr>
        <p:spPr>
          <a:xfrm>
            <a:off x="6757748" y="6665565"/>
            <a:ext cx="5722255" cy="928701"/>
          </a:xfrm>
          <a:prstGeom prst="rect">
            <a:avLst/>
          </a:prstGeom>
          <a:solidFill>
            <a:srgbClr val="F9E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1E88B9A-94F4-46A7-8190-F5BCB050FE95}"/>
              </a:ext>
            </a:extLst>
          </p:cNvPr>
          <p:cNvSpPr/>
          <p:nvPr/>
        </p:nvSpPr>
        <p:spPr>
          <a:xfrm>
            <a:off x="524795" y="1804830"/>
            <a:ext cx="5722255" cy="3347552"/>
          </a:xfrm>
          <a:prstGeom prst="roundRect">
            <a:avLst>
              <a:gd name="adj" fmla="val 5741"/>
            </a:avLst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9" name="Picture 17">
            <a:extLst>
              <a:ext uri="{FF2B5EF4-FFF2-40B4-BE49-F238E27FC236}">
                <a16:creationId xmlns:a16="http://schemas.microsoft.com/office/drawing/2014/main" id="{57276118-9623-4D43-978B-3152A6F15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41" y="2062053"/>
            <a:ext cx="2925726" cy="680717"/>
          </a:xfrm>
          <a:prstGeom prst="rect">
            <a:avLst/>
          </a:prstGeom>
        </p:spPr>
      </p:pic>
      <p:cxnSp>
        <p:nvCxnSpPr>
          <p:cNvPr id="68" name="직선 연결선 67">
            <a:extLst>
              <a:ext uri="{FF2B5EF4-FFF2-40B4-BE49-F238E27FC236}">
                <a16:creationId xmlns:a16="http://schemas.microsoft.com/office/drawing/2014/main" id="{926CF5FF-50A2-47D6-88C5-22DCC00CF5AC}"/>
              </a:ext>
            </a:extLst>
          </p:cNvPr>
          <p:cNvCxnSpPr/>
          <p:nvPr/>
        </p:nvCxnSpPr>
        <p:spPr>
          <a:xfrm>
            <a:off x="-135869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3009CDAD-2E13-4D06-8F3A-AB74585BAF51}"/>
              </a:ext>
            </a:extLst>
          </p:cNvPr>
          <p:cNvSpPr txBox="1"/>
          <p:nvPr/>
        </p:nvSpPr>
        <p:spPr>
          <a:xfrm>
            <a:off x="1021178" y="492977"/>
            <a:ext cx="4546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600" b="1" dirty="0">
                <a:latin typeface="페이퍼로지 7 Bold" pitchFamily="2" charset="-127"/>
                <a:ea typeface="페이퍼로지 7 Bold" pitchFamily="2" charset="-127"/>
              </a:rPr>
              <a:t>9</a:t>
            </a:r>
            <a:r>
              <a:rPr lang="ko-KR" altLang="en-US" sz="3600" b="1" dirty="0">
                <a:latin typeface="페이퍼로지 7 Bold" pitchFamily="2" charset="-127"/>
                <a:ea typeface="페이퍼로지 7 Bold" pitchFamily="2" charset="-127"/>
              </a:rPr>
              <a:t>월 상품전략 </a:t>
            </a:r>
            <a:r>
              <a:rPr lang="ko-KR" altLang="en-US" sz="36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한 줄 화법</a:t>
            </a:r>
            <a:endParaRPr lang="ko-KR" altLang="en-US" sz="40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6B81A1D-B6FD-4D82-B668-4DAB1A5B7652}"/>
              </a:ext>
            </a:extLst>
          </p:cNvPr>
          <p:cNvSpPr txBox="1"/>
          <p:nvPr/>
        </p:nvSpPr>
        <p:spPr>
          <a:xfrm>
            <a:off x="745825" y="2083578"/>
            <a:ext cx="2372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암 </a:t>
            </a:r>
            <a:r>
              <a:rPr kumimoji="0" lang="ko-KR" alt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삼</a:t>
            </a:r>
            <a:r>
              <a:rPr kumimoji="0" lang="ko-KR" alt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kumimoji="0" lang="ko-KR" alt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복</a:t>
            </a:r>
            <a:r>
              <a:rPr kumimoji="0" lang="ko-KR" alt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kumimoji="0" lang="ko-KR" alt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치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2" name="사각형: 둥근 모서리 101">
            <a:extLst>
              <a:ext uri="{FF2B5EF4-FFF2-40B4-BE49-F238E27FC236}">
                <a16:creationId xmlns:a16="http://schemas.microsoft.com/office/drawing/2014/main" id="{0E2BE9EE-4EE0-46AC-B991-E68E3C2A6AF5}"/>
              </a:ext>
            </a:extLst>
          </p:cNvPr>
          <p:cNvSpPr/>
          <p:nvPr/>
        </p:nvSpPr>
        <p:spPr>
          <a:xfrm>
            <a:off x="6757750" y="1804830"/>
            <a:ext cx="5722255" cy="3347552"/>
          </a:xfrm>
          <a:prstGeom prst="roundRect">
            <a:avLst>
              <a:gd name="adj" fmla="val 5741"/>
            </a:avLst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5" name="Picture 20">
            <a:extLst>
              <a:ext uri="{FF2B5EF4-FFF2-40B4-BE49-F238E27FC236}">
                <a16:creationId xmlns:a16="http://schemas.microsoft.com/office/drawing/2014/main" id="{4DCF6508-8A3C-4494-9990-22DD55551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552" y="2062053"/>
            <a:ext cx="2925727" cy="680400"/>
          </a:xfrm>
          <a:prstGeom prst="rect">
            <a:avLst/>
          </a:prstGeom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2C687097-F1C9-4A04-A615-4CD5C025A5BD}"/>
              </a:ext>
            </a:extLst>
          </p:cNvPr>
          <p:cNvSpPr txBox="1"/>
          <p:nvPr/>
        </p:nvSpPr>
        <p:spPr>
          <a:xfrm>
            <a:off x="6978780" y="2083578"/>
            <a:ext cx="2372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암 비급여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5" name="사각형: 둥근 모서리 114">
            <a:extLst>
              <a:ext uri="{FF2B5EF4-FFF2-40B4-BE49-F238E27FC236}">
                <a16:creationId xmlns:a16="http://schemas.microsoft.com/office/drawing/2014/main" id="{2F208B7A-BBBD-451D-A196-99E3C423A986}"/>
              </a:ext>
            </a:extLst>
          </p:cNvPr>
          <p:cNvSpPr/>
          <p:nvPr/>
        </p:nvSpPr>
        <p:spPr>
          <a:xfrm>
            <a:off x="524795" y="5665630"/>
            <a:ext cx="5722255" cy="3347552"/>
          </a:xfrm>
          <a:prstGeom prst="roundRect">
            <a:avLst>
              <a:gd name="adj" fmla="val 5741"/>
            </a:avLst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사각형: 둥근 모서리 117">
            <a:extLst>
              <a:ext uri="{FF2B5EF4-FFF2-40B4-BE49-F238E27FC236}">
                <a16:creationId xmlns:a16="http://schemas.microsoft.com/office/drawing/2014/main" id="{D5C073B0-EDE8-4740-A8DC-D88810E1F610}"/>
              </a:ext>
            </a:extLst>
          </p:cNvPr>
          <p:cNvSpPr/>
          <p:nvPr/>
        </p:nvSpPr>
        <p:spPr>
          <a:xfrm>
            <a:off x="6757750" y="5665630"/>
            <a:ext cx="5722255" cy="3347552"/>
          </a:xfrm>
          <a:prstGeom prst="roundRect">
            <a:avLst>
              <a:gd name="adj" fmla="val 5741"/>
            </a:avLst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3" name="Picture 12">
            <a:extLst>
              <a:ext uri="{FF2B5EF4-FFF2-40B4-BE49-F238E27FC236}">
                <a16:creationId xmlns:a16="http://schemas.microsoft.com/office/drawing/2014/main" id="{262AAF99-96D5-46EF-8F58-DC86C6E16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867" y="5911773"/>
            <a:ext cx="2926800" cy="680717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20429BCE-2299-4CA0-B6B2-EF73BB3C3BEC}"/>
              </a:ext>
            </a:extLst>
          </p:cNvPr>
          <p:cNvSpPr txBox="1"/>
          <p:nvPr/>
        </p:nvSpPr>
        <p:spPr>
          <a:xfrm>
            <a:off x="745825" y="5937985"/>
            <a:ext cx="2372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순환계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127" name="Picture 24">
            <a:extLst>
              <a:ext uri="{FF2B5EF4-FFF2-40B4-BE49-F238E27FC236}">
                <a16:creationId xmlns:a16="http://schemas.microsoft.com/office/drawing/2014/main" id="{A5D9FECC-2AF2-4CBE-9379-65EE8CC6E9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5011" y="5913676"/>
            <a:ext cx="2938573" cy="680400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629A89E4-8227-452A-9DFD-89AF83BC850A}"/>
              </a:ext>
            </a:extLst>
          </p:cNvPr>
          <p:cNvSpPr txBox="1"/>
          <p:nvPr/>
        </p:nvSpPr>
        <p:spPr>
          <a:xfrm>
            <a:off x="6978780" y="5937985"/>
            <a:ext cx="2372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</a:rPr>
              <a:t>여성보장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cxnSp>
        <p:nvCxnSpPr>
          <p:cNvPr id="129" name="직선 연결선 128">
            <a:extLst>
              <a:ext uri="{FF2B5EF4-FFF2-40B4-BE49-F238E27FC236}">
                <a16:creationId xmlns:a16="http://schemas.microsoft.com/office/drawing/2014/main" id="{668FDD45-2CB4-4063-8237-0450E3A36679}"/>
              </a:ext>
            </a:extLst>
          </p:cNvPr>
          <p:cNvCxnSpPr>
            <a:cxnSpLocks/>
          </p:cNvCxnSpPr>
          <p:nvPr/>
        </p:nvCxnSpPr>
        <p:spPr>
          <a:xfrm>
            <a:off x="1008697" y="609600"/>
            <a:ext cx="0" cy="434470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91DCC3EE-E3BB-43A1-B245-AF587EFD9685}"/>
              </a:ext>
            </a:extLst>
          </p:cNvPr>
          <p:cNvSpPr txBox="1"/>
          <p:nvPr/>
        </p:nvSpPr>
        <p:spPr>
          <a:xfrm>
            <a:off x="-2305" y="492977"/>
            <a:ext cx="995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6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정리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66E3789-E905-492F-B5B1-D8C5A2682749}"/>
              </a:ext>
            </a:extLst>
          </p:cNvPr>
          <p:cNvSpPr txBox="1"/>
          <p:nvPr/>
        </p:nvSpPr>
        <p:spPr>
          <a:xfrm>
            <a:off x="-1945441" y="2919533"/>
            <a:ext cx="10630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200" dirty="0">
                <a:latin typeface="페이퍼로지 6 SemiBold" pitchFamily="2" charset="-127"/>
                <a:ea typeface="페이퍼로지 6 SemiBold" pitchFamily="2" charset="-127"/>
              </a:rPr>
              <a:t>한화의 암 삼복치는 </a:t>
            </a:r>
            <a:r>
              <a:rPr lang="en-US" altLang="ko-KR" sz="2200" dirty="0">
                <a:latin typeface="페이퍼로지 6 SemiBold" pitchFamily="2" charset="-127"/>
                <a:ea typeface="페이퍼로지 6 SemiBold" pitchFamily="2" charset="-127"/>
              </a:rPr>
              <a:t>10</a:t>
            </a:r>
            <a:r>
              <a:rPr lang="ko-KR" altLang="en-US" sz="2200" dirty="0">
                <a:latin typeface="페이퍼로지 6 SemiBold" pitchFamily="2" charset="-127"/>
                <a:ea typeface="페이퍼로지 6 SemiBold" pitchFamily="2" charset="-127"/>
              </a:rPr>
              <a:t>억 보장이 아닌 </a:t>
            </a:r>
            <a:endParaRPr lang="en-US" altLang="ko-KR" sz="2200" dirty="0">
              <a:latin typeface="페이퍼로지 6 SemiBold" pitchFamily="2" charset="-127"/>
              <a:ea typeface="페이퍼로지 6 SemiBold" pitchFamily="2" charset="-127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200" dirty="0">
                <a:latin typeface="페이퍼로지 6 SemiBold" pitchFamily="2" charset="-127"/>
                <a:ea typeface="페이퍼로지 6 SemiBold" pitchFamily="2" charset="-127"/>
              </a:rPr>
              <a:t>12</a:t>
            </a:r>
            <a:r>
              <a:rPr lang="ko-KR" altLang="en-US" sz="2200" dirty="0">
                <a:latin typeface="페이퍼로지 6 SemiBold" pitchFamily="2" charset="-127"/>
                <a:ea typeface="페이퍼로지 6 SemiBold" pitchFamily="2" charset="-127"/>
              </a:rPr>
              <a:t>억을 더 저렴하게 준비하는 상품입니다</a:t>
            </a:r>
            <a:r>
              <a:rPr lang="en-US" altLang="ko-KR" sz="2200" dirty="0">
                <a:latin typeface="페이퍼로지 6 SemiBold" pitchFamily="2" charset="-127"/>
                <a:ea typeface="페이퍼로지 6 SemiBold" pitchFamily="2" charset="-127"/>
              </a:rPr>
              <a:t>!</a:t>
            </a:r>
            <a:endParaRPr kumimoji="0" lang="ko-KR" alt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6 SemiBold" pitchFamily="2" charset="-127"/>
              <a:ea typeface="페이퍼로지 6 SemiBold" pitchFamily="2" charset="-127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8DEF281-5FCD-4061-8A22-066EAE70D4E4}"/>
              </a:ext>
            </a:extLst>
          </p:cNvPr>
          <p:cNvSpPr txBox="1"/>
          <p:nvPr/>
        </p:nvSpPr>
        <p:spPr>
          <a:xfrm>
            <a:off x="4303638" y="2929079"/>
            <a:ext cx="10630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200" dirty="0">
                <a:latin typeface="페이퍼로지 6 SemiBold" pitchFamily="2" charset="-127"/>
                <a:ea typeface="페이퍼로지 6 SemiBold" pitchFamily="2" charset="-127"/>
              </a:rPr>
              <a:t>비급여</a:t>
            </a:r>
            <a:r>
              <a:rPr lang="en-US" altLang="ko-KR" sz="2200" dirty="0">
                <a:latin typeface="페이퍼로지 6 SemiBold" pitchFamily="2" charset="-127"/>
                <a:ea typeface="페이퍼로지 6 SemiBold" pitchFamily="2" charset="-127"/>
              </a:rPr>
              <a:t>, N</a:t>
            </a:r>
            <a:r>
              <a:rPr lang="ko-KR" altLang="en-US" sz="2200" dirty="0">
                <a:latin typeface="페이퍼로지 6 SemiBold" pitchFamily="2" charset="-127"/>
                <a:ea typeface="페이퍼로지 6 SemiBold" pitchFamily="2" charset="-127"/>
              </a:rPr>
              <a:t>억 보장이라는 숫자보다</a:t>
            </a:r>
            <a:r>
              <a:rPr lang="en-US" altLang="ko-KR" sz="2200" dirty="0">
                <a:latin typeface="페이퍼로지 6 SemiBold" pitchFamily="2" charset="-127"/>
                <a:ea typeface="페이퍼로지 6 SemiBold" pitchFamily="2" charset="-127"/>
              </a:rPr>
              <a:t>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200" dirty="0">
                <a:latin typeface="페이퍼로지 6 SemiBold" pitchFamily="2" charset="-127"/>
                <a:ea typeface="페이퍼로지 6 SemiBold" pitchFamily="2" charset="-127"/>
              </a:rPr>
              <a:t>실제 많이 받는 치료의 보장금액 비교가 핵심입니다</a:t>
            </a:r>
            <a:r>
              <a:rPr lang="en-US" altLang="ko-KR" sz="2200" dirty="0">
                <a:latin typeface="페이퍼로지 6 SemiBold" pitchFamily="2" charset="-127"/>
                <a:ea typeface="페이퍼로지 6 SemiBold" pitchFamily="2" charset="-127"/>
              </a:rPr>
              <a:t>!</a:t>
            </a:r>
            <a:endParaRPr kumimoji="0" lang="ko-KR" alt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6 SemiBold" pitchFamily="2" charset="-127"/>
              <a:ea typeface="페이퍼로지 6 SemiBold" pitchFamily="2" charset="-127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F82084B-25A9-45D6-99F7-79205ADD0201}"/>
              </a:ext>
            </a:extLst>
          </p:cNvPr>
          <p:cNvSpPr txBox="1"/>
          <p:nvPr/>
        </p:nvSpPr>
        <p:spPr>
          <a:xfrm>
            <a:off x="-1993809" y="6776622"/>
            <a:ext cx="10630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6 SemiBold" pitchFamily="2" charset="-127"/>
                <a:ea typeface="페이퍼로지 6 SemiBold" pitchFamily="2" charset="-127"/>
              </a:rPr>
              <a:t>타사는 보장하지 않는 약제비까지 보장하면서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6 SemiBold" pitchFamily="2" charset="-127"/>
                <a:ea typeface="페이퍼로지 6 SemiBold" pitchFamily="2" charset="-127"/>
              </a:rPr>
              <a:t>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6 SemiBold" pitchFamily="2" charset="-127"/>
                <a:ea typeface="페이퍼로지 6 SemiBold" pitchFamily="2" charset="-127"/>
              </a:rPr>
              <a:t>보험료는 더 저렴합니다</a:t>
            </a: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6 SemiBold" pitchFamily="2" charset="-127"/>
                <a:ea typeface="페이퍼로지 6 SemiBold" pitchFamily="2" charset="-127"/>
              </a:rPr>
              <a:t>!</a:t>
            </a:r>
            <a:endParaRPr kumimoji="0" lang="ko-KR" alt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6 SemiBold" pitchFamily="2" charset="-127"/>
              <a:ea typeface="페이퍼로지 6 SemiBold" pitchFamily="2" charset="-127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36A005B-B8DD-4FF8-ACFC-52AE9716CB3E}"/>
              </a:ext>
            </a:extLst>
          </p:cNvPr>
          <p:cNvSpPr txBox="1"/>
          <p:nvPr/>
        </p:nvSpPr>
        <p:spPr>
          <a:xfrm>
            <a:off x="4346007" y="6756414"/>
            <a:ext cx="10630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200" dirty="0" err="1">
                <a:latin typeface="페이퍼로지 6 SemiBold" pitchFamily="2" charset="-127"/>
                <a:ea typeface="페이퍼로지 6 SemiBold" pitchFamily="2" charset="-127"/>
              </a:rPr>
              <a:t>한화손보는</a:t>
            </a:r>
            <a:r>
              <a:rPr lang="ko-KR" altLang="en-US" sz="2200" dirty="0">
                <a:latin typeface="페이퍼로지 6 SemiBold" pitchFamily="2" charset="-127"/>
                <a:ea typeface="페이퍼로지 6 SemiBold" pitchFamily="2" charset="-127"/>
              </a:rPr>
              <a:t> 여성의 특정</a:t>
            </a:r>
            <a:r>
              <a:rPr lang="en-US" altLang="ko-KR" sz="2200" dirty="0">
                <a:latin typeface="페이퍼로지 6 SemiBold" pitchFamily="2" charset="-127"/>
                <a:ea typeface="페이퍼로지 6 SemiBold" pitchFamily="2" charset="-127"/>
              </a:rPr>
              <a:t> </a:t>
            </a:r>
            <a:r>
              <a:rPr lang="ko-KR" altLang="en-US" sz="2200" dirty="0">
                <a:latin typeface="페이퍼로지 6 SemiBold" pitchFamily="2" charset="-127"/>
                <a:ea typeface="페이퍼로지 6 SemiBold" pitchFamily="2" charset="-127"/>
              </a:rPr>
              <a:t>순간이 아닌</a:t>
            </a:r>
            <a:r>
              <a:rPr lang="en-US" altLang="ko-KR" sz="2200" dirty="0">
                <a:latin typeface="페이퍼로지 6 SemiBold" pitchFamily="2" charset="-127"/>
                <a:ea typeface="페이퍼로지 6 SemiBold" pitchFamily="2" charset="-127"/>
              </a:rPr>
              <a:t>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200" dirty="0">
                <a:latin typeface="페이퍼로지 6 SemiBold" pitchFamily="2" charset="-127"/>
                <a:ea typeface="페이퍼로지 6 SemiBold" pitchFamily="2" charset="-127"/>
              </a:rPr>
              <a:t>여성의 전 생애를 보장합니다</a:t>
            </a:r>
            <a:r>
              <a:rPr lang="en-US" altLang="ko-KR" sz="2200" dirty="0">
                <a:latin typeface="페이퍼로지 6 SemiBold" pitchFamily="2" charset="-127"/>
                <a:ea typeface="페이퍼로지 6 SemiBold" pitchFamily="2" charset="-127"/>
              </a:rPr>
              <a:t>!</a:t>
            </a:r>
            <a:endParaRPr kumimoji="0" lang="ko-KR" alt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6 SemiBold" pitchFamily="2" charset="-127"/>
              <a:ea typeface="페이퍼로지 6 SemiBold" pitchFamily="2" charset="-127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1AC823B-F56E-405C-8DF5-5936D3D9027D}"/>
              </a:ext>
            </a:extLst>
          </p:cNvPr>
          <p:cNvSpPr txBox="1"/>
          <p:nvPr/>
        </p:nvSpPr>
        <p:spPr>
          <a:xfrm>
            <a:off x="972298" y="3947524"/>
            <a:ext cx="628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암 </a:t>
            </a:r>
            <a:r>
              <a:rPr kumimoji="0" lang="ko-KR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삼</a:t>
            </a:r>
            <a:r>
              <a:rPr kumimoji="0" lang="ko-KR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kumimoji="0" lang="ko-KR" altLang="en-US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복</a:t>
            </a:r>
            <a:r>
              <a:rPr kumimoji="0" lang="ko-KR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kumimoji="0" lang="ko-KR" altLang="en-US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치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vs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타사 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10</a:t>
            </a:r>
            <a:r>
              <a:rPr lang="ko-KR" altLang="en-US" dirty="0" err="1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억통장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/ 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타사 암 </a:t>
            </a:r>
            <a:r>
              <a:rPr lang="ko-KR" altLang="en-US" dirty="0" err="1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진단비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7B718D54-6325-4010-AA78-4FC415475C27}"/>
              </a:ext>
            </a:extLst>
          </p:cNvPr>
          <p:cNvSpPr txBox="1"/>
          <p:nvPr/>
        </p:nvSpPr>
        <p:spPr>
          <a:xfrm>
            <a:off x="972298" y="4541896"/>
            <a:ext cx="475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dirty="0" err="1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전연령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dirty="0" err="1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비갱신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2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만원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04742A0-CBD7-4421-9DCF-25AD93A44D38}"/>
              </a:ext>
            </a:extLst>
          </p:cNvPr>
          <p:cNvGrpSpPr/>
          <p:nvPr/>
        </p:nvGrpSpPr>
        <p:grpSpPr>
          <a:xfrm>
            <a:off x="610896" y="3861319"/>
            <a:ext cx="463285" cy="586471"/>
            <a:chOff x="623793" y="3865737"/>
            <a:chExt cx="629790" cy="797248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EAF3CF89-2F4F-4165-9A28-C3D8A62BB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023" b="94977" l="9827" r="93642">
                          <a14:foregroundMark x1="47977" y1="8219" x2="47977" y2="8219"/>
                          <a14:foregroundMark x1="56069" y1="5479" x2="56069" y2="5479"/>
                          <a14:foregroundMark x1="89595" y1="29680" x2="89595" y2="29680"/>
                          <a14:foregroundMark x1="93642" y1="35616" x2="93642" y2="35616"/>
                          <a14:foregroundMark x1="41040" y1="94521" x2="41040" y2="94521"/>
                          <a14:foregroundMark x1="67052" y1="94977" x2="67052" y2="94977"/>
                          <a14:foregroundMark x1="93064" y1="85845" x2="93064" y2="8584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793" y="3865737"/>
              <a:ext cx="629790" cy="797248"/>
            </a:xfrm>
            <a:prstGeom prst="rect">
              <a:avLst/>
            </a:prstGeom>
          </p:spPr>
        </p:pic>
        <p:sp>
          <p:nvSpPr>
            <p:cNvPr id="140" name="타원 139">
              <a:extLst>
                <a:ext uri="{FF2B5EF4-FFF2-40B4-BE49-F238E27FC236}">
                  <a16:creationId xmlns:a16="http://schemas.microsoft.com/office/drawing/2014/main" id="{43401084-79B2-412E-985A-83FCB4E4B456}"/>
                </a:ext>
              </a:extLst>
            </p:cNvPr>
            <p:cNvSpPr/>
            <p:nvPr/>
          </p:nvSpPr>
          <p:spPr>
            <a:xfrm>
              <a:off x="814471" y="4003972"/>
              <a:ext cx="300612" cy="300613"/>
            </a:xfrm>
            <a:prstGeom prst="ellipse">
              <a:avLst/>
            </a:prstGeom>
            <a:solidFill>
              <a:srgbClr val="FFD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페이퍼로지 5 Medium" pitchFamily="2" charset="-127"/>
                  <a:ea typeface="페이퍼로지 5 Medium" pitchFamily="2" charset="-127"/>
                </a:rPr>
                <a:t>승</a:t>
              </a: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83959F4A-7B8A-4337-AF75-5D4C6829CD32}"/>
              </a:ext>
            </a:extLst>
          </p:cNvPr>
          <p:cNvGrpSpPr/>
          <p:nvPr/>
        </p:nvGrpSpPr>
        <p:grpSpPr>
          <a:xfrm>
            <a:off x="610896" y="4451745"/>
            <a:ext cx="463285" cy="586471"/>
            <a:chOff x="623793" y="3865737"/>
            <a:chExt cx="629790" cy="797248"/>
          </a:xfrm>
        </p:grpSpPr>
        <p:pic>
          <p:nvPicPr>
            <p:cNvPr id="149" name="그림 148">
              <a:extLst>
                <a:ext uri="{FF2B5EF4-FFF2-40B4-BE49-F238E27FC236}">
                  <a16:creationId xmlns:a16="http://schemas.microsoft.com/office/drawing/2014/main" id="{AEC93E4B-406E-4CFF-8429-0F1760B98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023" b="94977" l="9827" r="93642">
                          <a14:foregroundMark x1="47977" y1="8219" x2="47977" y2="8219"/>
                          <a14:foregroundMark x1="56069" y1="5479" x2="56069" y2="5479"/>
                          <a14:foregroundMark x1="89595" y1="29680" x2="89595" y2="29680"/>
                          <a14:foregroundMark x1="93642" y1="35616" x2="93642" y2="35616"/>
                          <a14:foregroundMark x1="41040" y1="94521" x2="41040" y2="94521"/>
                          <a14:foregroundMark x1="67052" y1="94977" x2="67052" y2="94977"/>
                          <a14:foregroundMark x1="93064" y1="85845" x2="93064" y2="8584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793" y="3865737"/>
              <a:ext cx="629790" cy="797248"/>
            </a:xfrm>
            <a:prstGeom prst="rect">
              <a:avLst/>
            </a:prstGeom>
          </p:spPr>
        </p:pic>
        <p:sp>
          <p:nvSpPr>
            <p:cNvPr id="150" name="타원 149">
              <a:extLst>
                <a:ext uri="{FF2B5EF4-FFF2-40B4-BE49-F238E27FC236}">
                  <a16:creationId xmlns:a16="http://schemas.microsoft.com/office/drawing/2014/main" id="{661A8BD1-03AE-4D9A-BA80-B99FAC952EC3}"/>
                </a:ext>
              </a:extLst>
            </p:cNvPr>
            <p:cNvSpPr/>
            <p:nvPr/>
          </p:nvSpPr>
          <p:spPr>
            <a:xfrm>
              <a:off x="814471" y="4003972"/>
              <a:ext cx="300612" cy="300613"/>
            </a:xfrm>
            <a:prstGeom prst="ellipse">
              <a:avLst/>
            </a:prstGeom>
            <a:solidFill>
              <a:srgbClr val="FFD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페이퍼로지 5 Medium" pitchFamily="2" charset="-127"/>
                  <a:ea typeface="페이퍼로지 5 Medium" pitchFamily="2" charset="-127"/>
                </a:rPr>
                <a:t>승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5907C0E0-3D18-4CA3-8800-E44DDEA91630}"/>
              </a:ext>
            </a:extLst>
          </p:cNvPr>
          <p:cNvSpPr txBox="1"/>
          <p:nvPr/>
        </p:nvSpPr>
        <p:spPr>
          <a:xfrm>
            <a:off x="7243711" y="3947524"/>
            <a:ext cx="628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면역항암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7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천만원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다빈치로봇수술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3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천만원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ABE3330D-0209-4D4E-849D-52DA53DD36D3}"/>
              </a:ext>
            </a:extLst>
          </p:cNvPr>
          <p:cNvSpPr txBox="1"/>
          <p:nvPr/>
        </p:nvSpPr>
        <p:spPr>
          <a:xfrm>
            <a:off x="7243711" y="4541896"/>
            <a:ext cx="475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전연령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비갱신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1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만원</a:t>
            </a:r>
          </a:p>
        </p:txBody>
      </p:sp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5DFDCF62-A1DD-4F67-B13D-5871DEEF879E}"/>
              </a:ext>
            </a:extLst>
          </p:cNvPr>
          <p:cNvGrpSpPr/>
          <p:nvPr/>
        </p:nvGrpSpPr>
        <p:grpSpPr>
          <a:xfrm>
            <a:off x="6872400" y="3861319"/>
            <a:ext cx="463285" cy="586471"/>
            <a:chOff x="623793" y="3865737"/>
            <a:chExt cx="629790" cy="797248"/>
          </a:xfrm>
        </p:grpSpPr>
        <p:pic>
          <p:nvPicPr>
            <p:cNvPr id="154" name="그림 153">
              <a:extLst>
                <a:ext uri="{FF2B5EF4-FFF2-40B4-BE49-F238E27FC236}">
                  <a16:creationId xmlns:a16="http://schemas.microsoft.com/office/drawing/2014/main" id="{02E297F3-314B-4ADE-BFD1-3795EF333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023" b="94977" l="9827" r="93642">
                          <a14:foregroundMark x1="47977" y1="8219" x2="47977" y2="8219"/>
                          <a14:foregroundMark x1="56069" y1="5479" x2="56069" y2="5479"/>
                          <a14:foregroundMark x1="89595" y1="29680" x2="89595" y2="29680"/>
                          <a14:foregroundMark x1="93642" y1="35616" x2="93642" y2="35616"/>
                          <a14:foregroundMark x1="41040" y1="94521" x2="41040" y2="94521"/>
                          <a14:foregroundMark x1="67052" y1="94977" x2="67052" y2="94977"/>
                          <a14:foregroundMark x1="93064" y1="85845" x2="93064" y2="8584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793" y="3865737"/>
              <a:ext cx="629790" cy="797248"/>
            </a:xfrm>
            <a:prstGeom prst="rect">
              <a:avLst/>
            </a:prstGeom>
          </p:spPr>
        </p:pic>
        <p:sp>
          <p:nvSpPr>
            <p:cNvPr id="155" name="타원 154">
              <a:extLst>
                <a:ext uri="{FF2B5EF4-FFF2-40B4-BE49-F238E27FC236}">
                  <a16:creationId xmlns:a16="http://schemas.microsoft.com/office/drawing/2014/main" id="{E8818AB3-D80D-4900-905B-EC7DE360A7F2}"/>
                </a:ext>
              </a:extLst>
            </p:cNvPr>
            <p:cNvSpPr/>
            <p:nvPr/>
          </p:nvSpPr>
          <p:spPr>
            <a:xfrm>
              <a:off x="814471" y="4003972"/>
              <a:ext cx="300612" cy="300613"/>
            </a:xfrm>
            <a:prstGeom prst="ellipse">
              <a:avLst/>
            </a:prstGeom>
            <a:solidFill>
              <a:srgbClr val="FFD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페이퍼로지 5 Medium" pitchFamily="2" charset="-127"/>
                  <a:ea typeface="페이퍼로지 5 Medium" pitchFamily="2" charset="-127"/>
                </a:rPr>
                <a:t>승</a:t>
              </a:r>
            </a:p>
          </p:txBody>
        </p:sp>
      </p:grpSp>
      <p:grpSp>
        <p:nvGrpSpPr>
          <p:cNvPr id="156" name="그룹 155">
            <a:extLst>
              <a:ext uri="{FF2B5EF4-FFF2-40B4-BE49-F238E27FC236}">
                <a16:creationId xmlns:a16="http://schemas.microsoft.com/office/drawing/2014/main" id="{18CB0AAB-B999-472B-9C72-23D994BA6E57}"/>
              </a:ext>
            </a:extLst>
          </p:cNvPr>
          <p:cNvGrpSpPr/>
          <p:nvPr/>
        </p:nvGrpSpPr>
        <p:grpSpPr>
          <a:xfrm>
            <a:off x="6872400" y="4451745"/>
            <a:ext cx="463285" cy="586471"/>
            <a:chOff x="623793" y="3865737"/>
            <a:chExt cx="629790" cy="797248"/>
          </a:xfrm>
        </p:grpSpPr>
        <p:pic>
          <p:nvPicPr>
            <p:cNvPr id="157" name="그림 156">
              <a:extLst>
                <a:ext uri="{FF2B5EF4-FFF2-40B4-BE49-F238E27FC236}">
                  <a16:creationId xmlns:a16="http://schemas.microsoft.com/office/drawing/2014/main" id="{4ECC8CD2-EBF5-46BF-8043-52C7221A9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023" b="94977" l="9827" r="93642">
                          <a14:foregroundMark x1="47977" y1="8219" x2="47977" y2="8219"/>
                          <a14:foregroundMark x1="56069" y1="5479" x2="56069" y2="5479"/>
                          <a14:foregroundMark x1="89595" y1="29680" x2="89595" y2="29680"/>
                          <a14:foregroundMark x1="93642" y1="35616" x2="93642" y2="35616"/>
                          <a14:foregroundMark x1="41040" y1="94521" x2="41040" y2="94521"/>
                          <a14:foregroundMark x1="67052" y1="94977" x2="67052" y2="94977"/>
                          <a14:foregroundMark x1="93064" y1="85845" x2="93064" y2="8584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793" y="3865737"/>
              <a:ext cx="629790" cy="797248"/>
            </a:xfrm>
            <a:prstGeom prst="rect">
              <a:avLst/>
            </a:prstGeom>
          </p:spPr>
        </p:pic>
        <p:sp>
          <p:nvSpPr>
            <p:cNvPr id="158" name="타원 157">
              <a:extLst>
                <a:ext uri="{FF2B5EF4-FFF2-40B4-BE49-F238E27FC236}">
                  <a16:creationId xmlns:a16="http://schemas.microsoft.com/office/drawing/2014/main" id="{622D75DC-B08C-4C55-B1BC-F5253A0A88D7}"/>
                </a:ext>
              </a:extLst>
            </p:cNvPr>
            <p:cNvSpPr/>
            <p:nvPr/>
          </p:nvSpPr>
          <p:spPr>
            <a:xfrm>
              <a:off x="814471" y="4003972"/>
              <a:ext cx="300612" cy="300613"/>
            </a:xfrm>
            <a:prstGeom prst="ellipse">
              <a:avLst/>
            </a:prstGeom>
            <a:solidFill>
              <a:srgbClr val="FFD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페이퍼로지 5 Medium" pitchFamily="2" charset="-127"/>
                  <a:ea typeface="페이퍼로지 5 Medium" pitchFamily="2" charset="-127"/>
                </a:rPr>
                <a:t>승</a:t>
              </a:r>
            </a:p>
          </p:txBody>
        </p:sp>
      </p:grpSp>
      <p:sp>
        <p:nvSpPr>
          <p:cNvPr id="177" name="TextBox 176">
            <a:extLst>
              <a:ext uri="{FF2B5EF4-FFF2-40B4-BE49-F238E27FC236}">
                <a16:creationId xmlns:a16="http://schemas.microsoft.com/office/drawing/2014/main" id="{285BD98F-A898-4FC0-BFDA-3F8F5C684559}"/>
              </a:ext>
            </a:extLst>
          </p:cNvPr>
          <p:cNvSpPr txBox="1"/>
          <p:nvPr/>
        </p:nvSpPr>
        <p:spPr>
          <a:xfrm>
            <a:off x="962389" y="7778398"/>
            <a:ext cx="628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순환계 치료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0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순위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약제비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보장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(5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종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)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80451FAB-7C13-4CD5-B54C-4575DFCC98CF}"/>
              </a:ext>
            </a:extLst>
          </p:cNvPr>
          <p:cNvSpPr txBox="1"/>
          <p:nvPr/>
        </p:nvSpPr>
        <p:spPr>
          <a:xfrm>
            <a:off x="962389" y="8372770"/>
            <a:ext cx="475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모든 연령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모든 상품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모든 고지 보험료 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1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등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F17DA93C-336F-417F-A96D-676AC9D9B006}"/>
              </a:ext>
            </a:extLst>
          </p:cNvPr>
          <p:cNvGrpSpPr/>
          <p:nvPr/>
        </p:nvGrpSpPr>
        <p:grpSpPr>
          <a:xfrm>
            <a:off x="600987" y="7692193"/>
            <a:ext cx="463285" cy="586471"/>
            <a:chOff x="623793" y="3865737"/>
            <a:chExt cx="629790" cy="797248"/>
          </a:xfrm>
        </p:grpSpPr>
        <p:pic>
          <p:nvPicPr>
            <p:cNvPr id="180" name="그림 179">
              <a:extLst>
                <a:ext uri="{FF2B5EF4-FFF2-40B4-BE49-F238E27FC236}">
                  <a16:creationId xmlns:a16="http://schemas.microsoft.com/office/drawing/2014/main" id="{EF2E7519-2D51-4945-9E5B-A30F2DA69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023" b="94977" l="9827" r="93642">
                          <a14:foregroundMark x1="47977" y1="8219" x2="47977" y2="8219"/>
                          <a14:foregroundMark x1="56069" y1="5479" x2="56069" y2="5479"/>
                          <a14:foregroundMark x1="89595" y1="29680" x2="89595" y2="29680"/>
                          <a14:foregroundMark x1="93642" y1="35616" x2="93642" y2="35616"/>
                          <a14:foregroundMark x1="41040" y1="94521" x2="41040" y2="94521"/>
                          <a14:foregroundMark x1="67052" y1="94977" x2="67052" y2="94977"/>
                          <a14:foregroundMark x1="93064" y1="85845" x2="93064" y2="8584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793" y="3865737"/>
              <a:ext cx="629790" cy="797248"/>
            </a:xfrm>
            <a:prstGeom prst="rect">
              <a:avLst/>
            </a:prstGeom>
          </p:spPr>
        </p:pic>
        <p:sp>
          <p:nvSpPr>
            <p:cNvPr id="181" name="타원 180">
              <a:extLst>
                <a:ext uri="{FF2B5EF4-FFF2-40B4-BE49-F238E27FC236}">
                  <a16:creationId xmlns:a16="http://schemas.microsoft.com/office/drawing/2014/main" id="{6D992C1C-4161-4B7D-ADE1-3929EAFCDDDA}"/>
                </a:ext>
              </a:extLst>
            </p:cNvPr>
            <p:cNvSpPr/>
            <p:nvPr/>
          </p:nvSpPr>
          <p:spPr>
            <a:xfrm>
              <a:off x="814471" y="4003972"/>
              <a:ext cx="300612" cy="300613"/>
            </a:xfrm>
            <a:prstGeom prst="ellipse">
              <a:avLst/>
            </a:prstGeom>
            <a:solidFill>
              <a:srgbClr val="FFD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페이퍼로지 5 Medium" pitchFamily="2" charset="-127"/>
                  <a:ea typeface="페이퍼로지 5 Medium" pitchFamily="2" charset="-127"/>
                </a:rPr>
                <a:t>승</a:t>
              </a:r>
            </a:p>
          </p:txBody>
        </p:sp>
      </p:grp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967602D8-022C-4901-8474-68A435CEC8F4}"/>
              </a:ext>
            </a:extLst>
          </p:cNvPr>
          <p:cNvGrpSpPr/>
          <p:nvPr/>
        </p:nvGrpSpPr>
        <p:grpSpPr>
          <a:xfrm>
            <a:off x="600987" y="8282619"/>
            <a:ext cx="463285" cy="586471"/>
            <a:chOff x="623793" y="3865737"/>
            <a:chExt cx="629790" cy="797248"/>
          </a:xfrm>
        </p:grpSpPr>
        <p:pic>
          <p:nvPicPr>
            <p:cNvPr id="183" name="그림 182">
              <a:extLst>
                <a:ext uri="{FF2B5EF4-FFF2-40B4-BE49-F238E27FC236}">
                  <a16:creationId xmlns:a16="http://schemas.microsoft.com/office/drawing/2014/main" id="{18F45002-4998-4792-B5FF-17E87251F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023" b="94977" l="9827" r="93642">
                          <a14:foregroundMark x1="47977" y1="8219" x2="47977" y2="8219"/>
                          <a14:foregroundMark x1="56069" y1="5479" x2="56069" y2="5479"/>
                          <a14:foregroundMark x1="89595" y1="29680" x2="89595" y2="29680"/>
                          <a14:foregroundMark x1="93642" y1="35616" x2="93642" y2="35616"/>
                          <a14:foregroundMark x1="41040" y1="94521" x2="41040" y2="94521"/>
                          <a14:foregroundMark x1="67052" y1="94977" x2="67052" y2="94977"/>
                          <a14:foregroundMark x1="93064" y1="85845" x2="93064" y2="8584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793" y="3865737"/>
              <a:ext cx="629790" cy="797248"/>
            </a:xfrm>
            <a:prstGeom prst="rect">
              <a:avLst/>
            </a:prstGeom>
          </p:spPr>
        </p:pic>
        <p:sp>
          <p:nvSpPr>
            <p:cNvPr id="184" name="타원 183">
              <a:extLst>
                <a:ext uri="{FF2B5EF4-FFF2-40B4-BE49-F238E27FC236}">
                  <a16:creationId xmlns:a16="http://schemas.microsoft.com/office/drawing/2014/main" id="{DAC3F0CB-4721-47AA-BB84-622399F360AD}"/>
                </a:ext>
              </a:extLst>
            </p:cNvPr>
            <p:cNvSpPr/>
            <p:nvPr/>
          </p:nvSpPr>
          <p:spPr>
            <a:xfrm>
              <a:off x="814471" y="4003972"/>
              <a:ext cx="300612" cy="300613"/>
            </a:xfrm>
            <a:prstGeom prst="ellipse">
              <a:avLst/>
            </a:prstGeom>
            <a:solidFill>
              <a:srgbClr val="FFD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페이퍼로지 5 Medium" pitchFamily="2" charset="-127"/>
                  <a:ea typeface="페이퍼로지 5 Medium" pitchFamily="2" charset="-127"/>
                </a:rPr>
                <a:t>승</a:t>
              </a: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490265C4-9CF4-45A1-B36D-2ECAC00C0888}"/>
              </a:ext>
            </a:extLst>
          </p:cNvPr>
          <p:cNvSpPr txBox="1"/>
          <p:nvPr/>
        </p:nvSpPr>
        <p:spPr>
          <a:xfrm>
            <a:off x="7233802" y="7778398"/>
            <a:ext cx="628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임신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+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출산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+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난임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+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산후 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VS 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타사 출산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32C90C9C-494E-45D6-AEB3-36F2B19DD72F}"/>
              </a:ext>
            </a:extLst>
          </p:cNvPr>
          <p:cNvSpPr txBox="1"/>
          <p:nvPr/>
        </p:nvSpPr>
        <p:spPr>
          <a:xfrm>
            <a:off x="7233802" y="8372770"/>
            <a:ext cx="10194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전기간 할인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서비스 무료 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VS 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타사 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2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년 할인</a:t>
            </a:r>
            <a:r>
              <a:rPr lang="en-US" altLang="ko-KR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</a:rPr>
              <a:t>서비스 불가 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187" name="그룹 186">
            <a:extLst>
              <a:ext uri="{FF2B5EF4-FFF2-40B4-BE49-F238E27FC236}">
                <a16:creationId xmlns:a16="http://schemas.microsoft.com/office/drawing/2014/main" id="{9DF2F8CD-0F23-47C2-B60A-7B7043F44D6A}"/>
              </a:ext>
            </a:extLst>
          </p:cNvPr>
          <p:cNvGrpSpPr/>
          <p:nvPr/>
        </p:nvGrpSpPr>
        <p:grpSpPr>
          <a:xfrm>
            <a:off x="6862491" y="7692193"/>
            <a:ext cx="463285" cy="586471"/>
            <a:chOff x="623793" y="3865737"/>
            <a:chExt cx="629790" cy="797248"/>
          </a:xfrm>
        </p:grpSpPr>
        <p:pic>
          <p:nvPicPr>
            <p:cNvPr id="188" name="그림 187">
              <a:extLst>
                <a:ext uri="{FF2B5EF4-FFF2-40B4-BE49-F238E27FC236}">
                  <a16:creationId xmlns:a16="http://schemas.microsoft.com/office/drawing/2014/main" id="{E0863328-8195-4CFD-A054-EEE5FC686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023" b="94977" l="9827" r="93642">
                          <a14:foregroundMark x1="47977" y1="8219" x2="47977" y2="8219"/>
                          <a14:foregroundMark x1="56069" y1="5479" x2="56069" y2="5479"/>
                          <a14:foregroundMark x1="89595" y1="29680" x2="89595" y2="29680"/>
                          <a14:foregroundMark x1="93642" y1="35616" x2="93642" y2="35616"/>
                          <a14:foregroundMark x1="41040" y1="94521" x2="41040" y2="94521"/>
                          <a14:foregroundMark x1="67052" y1="94977" x2="67052" y2="94977"/>
                          <a14:foregroundMark x1="93064" y1="85845" x2="93064" y2="8584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793" y="3865737"/>
              <a:ext cx="629790" cy="797248"/>
            </a:xfrm>
            <a:prstGeom prst="rect">
              <a:avLst/>
            </a:prstGeom>
          </p:spPr>
        </p:pic>
        <p:sp>
          <p:nvSpPr>
            <p:cNvPr id="189" name="타원 188">
              <a:extLst>
                <a:ext uri="{FF2B5EF4-FFF2-40B4-BE49-F238E27FC236}">
                  <a16:creationId xmlns:a16="http://schemas.microsoft.com/office/drawing/2014/main" id="{D3DC65E9-1B2D-4FDB-8F86-3EE753D1AAC6}"/>
                </a:ext>
              </a:extLst>
            </p:cNvPr>
            <p:cNvSpPr/>
            <p:nvPr/>
          </p:nvSpPr>
          <p:spPr>
            <a:xfrm>
              <a:off x="814471" y="4003972"/>
              <a:ext cx="300612" cy="300613"/>
            </a:xfrm>
            <a:prstGeom prst="ellipse">
              <a:avLst/>
            </a:prstGeom>
            <a:solidFill>
              <a:srgbClr val="FFD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페이퍼로지 5 Medium" pitchFamily="2" charset="-127"/>
                  <a:ea typeface="페이퍼로지 5 Medium" pitchFamily="2" charset="-127"/>
                </a:rPr>
                <a:t>승</a:t>
              </a:r>
            </a:p>
          </p:txBody>
        </p:sp>
      </p:grpSp>
      <p:grpSp>
        <p:nvGrpSpPr>
          <p:cNvPr id="190" name="그룹 189">
            <a:extLst>
              <a:ext uri="{FF2B5EF4-FFF2-40B4-BE49-F238E27FC236}">
                <a16:creationId xmlns:a16="http://schemas.microsoft.com/office/drawing/2014/main" id="{D6A425FA-AF85-4965-9981-635C9142DCB2}"/>
              </a:ext>
            </a:extLst>
          </p:cNvPr>
          <p:cNvGrpSpPr/>
          <p:nvPr/>
        </p:nvGrpSpPr>
        <p:grpSpPr>
          <a:xfrm>
            <a:off x="6862491" y="8282619"/>
            <a:ext cx="463285" cy="586471"/>
            <a:chOff x="623793" y="3865737"/>
            <a:chExt cx="629790" cy="797248"/>
          </a:xfrm>
        </p:grpSpPr>
        <p:pic>
          <p:nvPicPr>
            <p:cNvPr id="191" name="그림 190">
              <a:extLst>
                <a:ext uri="{FF2B5EF4-FFF2-40B4-BE49-F238E27FC236}">
                  <a16:creationId xmlns:a16="http://schemas.microsoft.com/office/drawing/2014/main" id="{7F8755D5-0154-4FB3-90C4-94E72B8EF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023" b="94977" l="9827" r="93642">
                          <a14:foregroundMark x1="47977" y1="8219" x2="47977" y2="8219"/>
                          <a14:foregroundMark x1="56069" y1="5479" x2="56069" y2="5479"/>
                          <a14:foregroundMark x1="89595" y1="29680" x2="89595" y2="29680"/>
                          <a14:foregroundMark x1="93642" y1="35616" x2="93642" y2="35616"/>
                          <a14:foregroundMark x1="41040" y1="94521" x2="41040" y2="94521"/>
                          <a14:foregroundMark x1="67052" y1="94977" x2="67052" y2="94977"/>
                          <a14:foregroundMark x1="93064" y1="85845" x2="93064" y2="8584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793" y="3865737"/>
              <a:ext cx="629790" cy="797248"/>
            </a:xfrm>
            <a:prstGeom prst="rect">
              <a:avLst/>
            </a:prstGeom>
          </p:spPr>
        </p:pic>
        <p:sp>
          <p:nvSpPr>
            <p:cNvPr id="192" name="타원 191">
              <a:extLst>
                <a:ext uri="{FF2B5EF4-FFF2-40B4-BE49-F238E27FC236}">
                  <a16:creationId xmlns:a16="http://schemas.microsoft.com/office/drawing/2014/main" id="{789771E4-DDB5-45AF-A778-4EBBE7C75366}"/>
                </a:ext>
              </a:extLst>
            </p:cNvPr>
            <p:cNvSpPr/>
            <p:nvPr/>
          </p:nvSpPr>
          <p:spPr>
            <a:xfrm>
              <a:off x="814471" y="4003972"/>
              <a:ext cx="300612" cy="300613"/>
            </a:xfrm>
            <a:prstGeom prst="ellipse">
              <a:avLst/>
            </a:prstGeom>
            <a:solidFill>
              <a:srgbClr val="FFD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페이퍼로지 5 Medium" pitchFamily="2" charset="-127"/>
                  <a:ea typeface="페이퍼로지 5 Medium" pitchFamily="2" charset="-127"/>
                </a:rPr>
                <a:t>승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D806676-0BDD-408C-978A-41D2DE00781F}"/>
              </a:ext>
            </a:extLst>
          </p:cNvPr>
          <p:cNvSpPr txBox="1"/>
          <p:nvPr/>
        </p:nvSpPr>
        <p:spPr>
          <a:xfrm>
            <a:off x="389069" y="2073119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1</a:t>
            </a:r>
            <a:endParaRPr lang="ko-KR" altLang="en-US" sz="28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FC61C98A-180B-4333-B38E-4CB2C149C7A5}"/>
              </a:ext>
            </a:extLst>
          </p:cNvPr>
          <p:cNvSpPr txBox="1"/>
          <p:nvPr/>
        </p:nvSpPr>
        <p:spPr>
          <a:xfrm>
            <a:off x="6608772" y="2073119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2</a:t>
            </a:r>
            <a:endParaRPr lang="ko-KR" altLang="en-US" sz="28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71251191-A993-4452-8D07-C6268DAECDC5}"/>
              </a:ext>
            </a:extLst>
          </p:cNvPr>
          <p:cNvSpPr txBox="1"/>
          <p:nvPr/>
        </p:nvSpPr>
        <p:spPr>
          <a:xfrm>
            <a:off x="389069" y="5946619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</a:rPr>
              <a:t>3</a:t>
            </a:r>
            <a:endParaRPr lang="ko-KR" altLang="en-US" sz="2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876BF1E5-09C0-4C54-B2C9-D84F1053D6E8}"/>
              </a:ext>
            </a:extLst>
          </p:cNvPr>
          <p:cNvSpPr txBox="1"/>
          <p:nvPr/>
        </p:nvSpPr>
        <p:spPr>
          <a:xfrm>
            <a:off x="6608772" y="5946619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</a:rPr>
              <a:t>4</a:t>
            </a:r>
            <a:endParaRPr lang="ko-KR" altLang="en-US" sz="2800" dirty="0">
              <a:latin typeface="페이퍼로지 5 Medium" pitchFamily="2" charset="-127"/>
              <a:ea typeface="페이퍼로지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5548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29A0F1D0-2D6F-416A-8F66-7EF1C985C5B1}"/>
              </a:ext>
            </a:extLst>
          </p:cNvPr>
          <p:cNvSpPr/>
          <p:nvPr/>
        </p:nvSpPr>
        <p:spPr>
          <a:xfrm>
            <a:off x="-6773" y="0"/>
            <a:ext cx="13004800" cy="9734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147" y="1029547"/>
            <a:ext cx="7687733" cy="7687733"/>
          </a:xfrm>
          <a:prstGeom prst="rect">
            <a:avLst/>
          </a:prstGeom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D046C2C3-7A61-410D-8A83-39F75A043ACB}"/>
              </a:ext>
            </a:extLst>
          </p:cNvPr>
          <p:cNvGrpSpPr/>
          <p:nvPr/>
        </p:nvGrpSpPr>
        <p:grpSpPr>
          <a:xfrm>
            <a:off x="-2227540" y="4837167"/>
            <a:ext cx="4632074" cy="199290"/>
            <a:chOff x="260773" y="4837167"/>
            <a:chExt cx="1842347" cy="79265"/>
          </a:xfrm>
        </p:grpSpPr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1EE4506F-4089-42BE-8E6D-F34CD5C3058E}"/>
                </a:ext>
              </a:extLst>
            </p:cNvPr>
            <p:cNvCxnSpPr>
              <a:stCxn id="16" idx="6"/>
              <a:endCxn id="19" idx="2"/>
            </p:cNvCxnSpPr>
            <p:nvPr/>
          </p:nvCxnSpPr>
          <p:spPr>
            <a:xfrm>
              <a:off x="340038" y="4876800"/>
              <a:ext cx="1683817" cy="0"/>
            </a:xfrm>
            <a:prstGeom prst="line">
              <a:avLst/>
            </a:prstGeom>
            <a:ln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C783B460-353D-41B0-9F5B-BD84E3649A30}"/>
                </a:ext>
              </a:extLst>
            </p:cNvPr>
            <p:cNvSpPr/>
            <p:nvPr/>
          </p:nvSpPr>
          <p:spPr>
            <a:xfrm>
              <a:off x="260773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02B49A5D-FC26-4243-B8D5-6C068EE8E5B3}"/>
                </a:ext>
              </a:extLst>
            </p:cNvPr>
            <p:cNvSpPr/>
            <p:nvPr/>
          </p:nvSpPr>
          <p:spPr>
            <a:xfrm>
              <a:off x="2023855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82CD12C-8F1C-4521-9BB0-B4E7539DD2A1}"/>
              </a:ext>
            </a:extLst>
          </p:cNvPr>
          <p:cNvGrpSpPr/>
          <p:nvPr/>
        </p:nvGrpSpPr>
        <p:grpSpPr>
          <a:xfrm>
            <a:off x="10593493" y="4837167"/>
            <a:ext cx="4632074" cy="199290"/>
            <a:chOff x="260773" y="4837167"/>
            <a:chExt cx="1842347" cy="79265"/>
          </a:xfrm>
        </p:grpSpPr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A662382F-9DA1-4EF7-90EF-5EABF9B44BA0}"/>
                </a:ext>
              </a:extLst>
            </p:cNvPr>
            <p:cNvCxnSpPr>
              <a:stCxn id="27" idx="6"/>
              <a:endCxn id="28" idx="2"/>
            </p:cNvCxnSpPr>
            <p:nvPr/>
          </p:nvCxnSpPr>
          <p:spPr>
            <a:xfrm>
              <a:off x="340038" y="4876800"/>
              <a:ext cx="1683817" cy="0"/>
            </a:xfrm>
            <a:prstGeom prst="line">
              <a:avLst/>
            </a:prstGeom>
            <a:ln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76732CC-B68E-4644-BF18-2577562B6970}"/>
                </a:ext>
              </a:extLst>
            </p:cNvPr>
            <p:cNvSpPr/>
            <p:nvPr/>
          </p:nvSpPr>
          <p:spPr>
            <a:xfrm>
              <a:off x="260773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6001336C-698E-41AB-96EF-22DB1B03D140}"/>
                </a:ext>
              </a:extLst>
            </p:cNvPr>
            <p:cNvSpPr/>
            <p:nvPr/>
          </p:nvSpPr>
          <p:spPr>
            <a:xfrm>
              <a:off x="2023855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" name="타원 4">
            <a:extLst>
              <a:ext uri="{FF2B5EF4-FFF2-40B4-BE49-F238E27FC236}">
                <a16:creationId xmlns:a16="http://schemas.microsoft.com/office/drawing/2014/main" id="{5B4844EF-1746-4936-B011-1B13C91D8C19}"/>
              </a:ext>
            </a:extLst>
          </p:cNvPr>
          <p:cNvSpPr/>
          <p:nvPr/>
        </p:nvSpPr>
        <p:spPr>
          <a:xfrm>
            <a:off x="2905759" y="1240527"/>
            <a:ext cx="7193280" cy="7193280"/>
          </a:xfrm>
          <a:prstGeom prst="ellipse">
            <a:avLst/>
          </a:prstGeom>
          <a:solidFill>
            <a:srgbClr val="FB7A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507" y="2004907"/>
            <a:ext cx="5737013" cy="5737013"/>
          </a:xfrm>
          <a:prstGeom prst="rect">
            <a:avLst/>
          </a:prstGeom>
          <a:effectLst>
            <a:outerShdw blurRad="806768" dist="413727" dir="3000000">
              <a:srgbClr val="000000">
                <a:alpha val="14000"/>
              </a:srgbClr>
            </a:outerShdw>
          </a:effectLst>
        </p:spPr>
      </p:pic>
      <p:sp>
        <p:nvSpPr>
          <p:cNvPr id="13" name="TextBox 27">
            <a:extLst>
              <a:ext uri="{FF2B5EF4-FFF2-40B4-BE49-F238E27FC236}">
                <a16:creationId xmlns:a16="http://schemas.microsoft.com/office/drawing/2014/main" id="{18221582-3722-4210-B50F-92FC2E93F1E3}"/>
              </a:ext>
            </a:extLst>
          </p:cNvPr>
          <p:cNvSpPr txBox="1"/>
          <p:nvPr/>
        </p:nvSpPr>
        <p:spPr>
          <a:xfrm>
            <a:off x="1551093" y="4318133"/>
            <a:ext cx="9902613" cy="302725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marL="0" marR="0" lvl="0" indent="0" algn="ctr" defTabSz="487650" rtl="0" eaLnBrk="1" fontAlgn="auto" latinLnBrk="0" hangingPunct="1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200" dirty="0">
                <a:latin typeface="페이퍼로지 7 Bold" pitchFamily="2" charset="-127"/>
                <a:ea typeface="페이퍼로지 7 Bold" pitchFamily="2" charset="-127"/>
                <a:cs typeface="Lora SemiBold"/>
              </a:rPr>
              <a:t>감사합니다</a:t>
            </a:r>
            <a:endParaRPr kumimoji="0" lang="en-US" altLang="ko-K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7 Bold" pitchFamily="2" charset="-127"/>
              <a:ea typeface="페이퍼로지 7 Bold" pitchFamily="2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072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62435F7-CF52-4E1B-B70A-F859F3AE974D}"/>
              </a:ext>
            </a:extLst>
          </p:cNvPr>
          <p:cNvSpPr/>
          <p:nvPr/>
        </p:nvSpPr>
        <p:spPr>
          <a:xfrm>
            <a:off x="0" y="0"/>
            <a:ext cx="13004800" cy="9856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ㅇㅇㅇ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AD95ED0-47DD-4E93-A456-2E1DF3630082}"/>
              </a:ext>
            </a:extLst>
          </p:cNvPr>
          <p:cNvSpPr/>
          <p:nvPr/>
        </p:nvSpPr>
        <p:spPr>
          <a:xfrm>
            <a:off x="189654" y="1910081"/>
            <a:ext cx="12550987" cy="76493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제목 2">
            <a:extLst>
              <a:ext uri="{FF2B5EF4-FFF2-40B4-BE49-F238E27FC236}">
                <a16:creationId xmlns:a16="http://schemas.microsoft.com/office/drawing/2014/main" id="{3434DECE-3823-4A25-A04B-02BAC4553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194169"/>
            <a:ext cx="11413067" cy="60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31825" latinLnBrk="1">
              <a:defRPr>
                <a:solidFill>
                  <a:schemeClr val="tx1"/>
                </a:solidFill>
                <a:latin typeface="Cambria" panose="02040503050406030204" pitchFamily="18" charset="0"/>
                <a:ea typeface="맑은 고딕" panose="020B0503020000020004" pitchFamily="50" charset="-127"/>
              </a:defRPr>
            </a:lvl1pPr>
            <a:lvl2pPr marL="742950" indent="-285750" defTabSz="631825" latinLnBrk="1">
              <a:defRPr>
                <a:solidFill>
                  <a:schemeClr val="tx1"/>
                </a:solidFill>
                <a:latin typeface="Cambria" panose="02040503050406030204" pitchFamily="18" charset="0"/>
                <a:ea typeface="맑은 고딕" panose="020B0503020000020004" pitchFamily="50" charset="-127"/>
              </a:defRPr>
            </a:lvl2pPr>
            <a:lvl3pPr marL="1143000" indent="-228600" defTabSz="631825" latinLnBrk="1">
              <a:defRPr>
                <a:solidFill>
                  <a:schemeClr val="tx1"/>
                </a:solidFill>
                <a:latin typeface="Cambria" panose="02040503050406030204" pitchFamily="18" charset="0"/>
                <a:ea typeface="맑은 고딕" panose="020B0503020000020004" pitchFamily="50" charset="-127"/>
              </a:defRPr>
            </a:lvl3pPr>
            <a:lvl4pPr marL="1600200" indent="-228600" defTabSz="631825" latinLnBrk="1">
              <a:defRPr>
                <a:solidFill>
                  <a:schemeClr val="tx1"/>
                </a:solidFill>
                <a:latin typeface="Cambria" panose="02040503050406030204" pitchFamily="18" charset="0"/>
                <a:ea typeface="맑은 고딕" panose="020B0503020000020004" pitchFamily="50" charset="-127"/>
              </a:defRPr>
            </a:lvl4pPr>
            <a:lvl5pPr marL="2057400" indent="-228600" defTabSz="631825" latinLnBrk="1">
              <a:defRPr>
                <a:solidFill>
                  <a:schemeClr val="tx1"/>
                </a:solidFill>
                <a:latin typeface="Cambria" panose="02040503050406030204" pitchFamily="18" charset="0"/>
                <a:ea typeface="맑은 고딕" panose="020B0503020000020004" pitchFamily="50" charset="-127"/>
              </a:defRPr>
            </a:lvl5pPr>
            <a:lvl6pPr marL="2514600" indent="-228600" defTabSz="6318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ea typeface="맑은 고딕" panose="020B0503020000020004" pitchFamily="50" charset="-127"/>
              </a:defRPr>
            </a:lvl6pPr>
            <a:lvl7pPr marL="2971800" indent="-228600" defTabSz="6318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ea typeface="맑은 고딕" panose="020B0503020000020004" pitchFamily="50" charset="-127"/>
              </a:defRPr>
            </a:lvl7pPr>
            <a:lvl8pPr marL="3429000" indent="-228600" defTabSz="6318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ea typeface="맑은 고딕" panose="020B0503020000020004" pitchFamily="50" charset="-127"/>
              </a:defRPr>
            </a:lvl8pPr>
            <a:lvl9pPr marL="3886200" indent="-228600" defTabSz="6318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ea typeface="맑은 고딕" panose="020B0503020000020004" pitchFamily="50" charset="-127"/>
              </a:defRPr>
            </a:lvl9pPr>
          </a:lstStyle>
          <a:p>
            <a:pPr eaLnBrk="1" hangingPunct="1"/>
            <a:r>
              <a:rPr lang="ko-KR" altLang="en-US" sz="2844" b="1" dirty="0">
                <a:latin typeface="페이퍼로지 5 Medium" pitchFamily="2" charset="-127"/>
                <a:ea typeface="페이퍼로지 5 Medium" pitchFamily="2" charset="-127"/>
              </a:rPr>
              <a:t>자금세탁방지</a:t>
            </a:r>
            <a:r>
              <a:rPr lang="en-US" altLang="ko-KR" sz="2844" b="1" dirty="0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2844" b="1" dirty="0">
                <a:latin typeface="페이퍼로지 5 Medium" pitchFamily="2" charset="-127"/>
                <a:ea typeface="페이퍼로지 5 Medium" pitchFamily="2" charset="-127"/>
              </a:rPr>
              <a:t>고객확인의무</a:t>
            </a:r>
            <a:r>
              <a:rPr lang="en-US" altLang="ko-KR" sz="2844" b="1" dirty="0">
                <a:latin typeface="페이퍼로지 5 Medium" pitchFamily="2" charset="-127"/>
                <a:ea typeface="페이퍼로지 5 Medium" pitchFamily="2" charset="-127"/>
              </a:rPr>
              <a:t>(CDD/EDD)</a:t>
            </a:r>
            <a:endParaRPr lang="ko-KR" altLang="en-US" sz="2844" b="1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0990B8-3050-4E98-897E-C398EE42031A}"/>
              </a:ext>
            </a:extLst>
          </p:cNvPr>
          <p:cNvSpPr txBox="1"/>
          <p:nvPr/>
        </p:nvSpPr>
        <p:spPr>
          <a:xfrm>
            <a:off x="189654" y="1926760"/>
            <a:ext cx="12711289" cy="159877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55996" indent="-255996" latinLnBrk="1">
              <a:spcBef>
                <a:spcPts val="394"/>
              </a:spcBef>
              <a:buClr>
                <a:srgbClr val="F79646">
                  <a:lumMod val="75000"/>
                </a:srgbClr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991" b="1" spc="-142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고객확인의무 </a:t>
            </a:r>
            <a:r>
              <a:rPr lang="en-US" altLang="ko-KR" sz="1991" b="1" spc="-142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(CDD, Customer Due Diligence)</a:t>
            </a:r>
          </a:p>
          <a:p>
            <a:pPr marL="307195" indent="-153598">
              <a:lnSpc>
                <a:spcPct val="120000"/>
              </a:lnSpc>
              <a:spcBef>
                <a:spcPts val="427"/>
              </a:spcBef>
              <a:buClr>
                <a:srgbClr val="F79646">
                  <a:lumMod val="75000"/>
                </a:srgbClr>
              </a:buClr>
              <a:defRPr/>
            </a:pPr>
            <a:r>
              <a:rPr lang="en-US" altLang="ko-KR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- CDD</a:t>
            </a:r>
            <a:r>
              <a:rPr lang="ko-KR" altLang="en-US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란 </a:t>
            </a:r>
            <a:r>
              <a:rPr lang="en-US" altLang="ko-KR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FATF(</a:t>
            </a:r>
            <a:r>
              <a:rPr lang="ko-KR" altLang="en-US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자금세탁방지기구</a:t>
            </a:r>
            <a:r>
              <a:rPr lang="en-US" altLang="ko-KR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)</a:t>
            </a:r>
            <a:r>
              <a:rPr lang="ko-KR" altLang="en-US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의 권고사항에 따라</a:t>
            </a:r>
            <a:r>
              <a:rPr lang="en-US" altLang="ko-KR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,</a:t>
            </a:r>
            <a:r>
              <a:rPr lang="ko-KR" altLang="en-US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 금융회사가 제공하는 금융 거래 또는 서비스가 자금세탁 등의 불법행위에 이용되지 않도록 하기 위해</a:t>
            </a:r>
            <a:r>
              <a:rPr lang="en-US" altLang="ko-KR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, </a:t>
            </a:r>
            <a:r>
              <a:rPr lang="ko-KR" altLang="en-US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고객의 신원</a:t>
            </a:r>
            <a:r>
              <a:rPr lang="en-US" altLang="ko-KR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, </a:t>
            </a:r>
            <a:r>
              <a:rPr lang="ko-KR" altLang="en-US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거래목적</a:t>
            </a:r>
            <a:r>
              <a:rPr lang="en-US" altLang="ko-KR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, </a:t>
            </a:r>
            <a:r>
              <a:rPr lang="ko-KR" altLang="en-US" sz="1707" spc="-43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자금원천 등을 확인하여 고객에 대해 합당한 주의를 기울이도록 하는 제도</a:t>
            </a:r>
            <a:endParaRPr lang="en-US" altLang="ko-KR" sz="1707" spc="-43" dirty="0">
              <a:solidFill>
                <a:prstClr val="black"/>
              </a:solidFill>
              <a:latin typeface="페이퍼로지 5 Medium" pitchFamily="2" charset="-127"/>
              <a:ea typeface="페이퍼로지 5 Medium" pitchFamily="2" charset="-127"/>
              <a:cs typeface="Ebrima" panose="02000000000000000000" pitchFamily="2" charset="0"/>
            </a:endParaRPr>
          </a:p>
          <a:p>
            <a:pPr latinLnBrk="1">
              <a:spcBef>
                <a:spcPts val="394"/>
              </a:spcBef>
              <a:buClr>
                <a:srgbClr val="F79646">
                  <a:lumMod val="75000"/>
                </a:srgbClr>
              </a:buClr>
              <a:defRPr/>
            </a:pPr>
            <a:endParaRPr lang="en-US" altLang="ko-KR" sz="711" b="1" spc="-142" dirty="0">
              <a:solidFill>
                <a:prstClr val="black"/>
              </a:solidFill>
              <a:latin typeface="페이퍼로지 5 Medium" pitchFamily="2" charset="-127"/>
              <a:ea typeface="페이퍼로지 5 Medium" pitchFamily="2" charset="-127"/>
              <a:cs typeface="Ebrima" panose="02000000000000000000" pitchFamily="2" charset="0"/>
            </a:endParaRPr>
          </a:p>
          <a:p>
            <a:pPr marL="255996" indent="-255996" latinLnBrk="1">
              <a:spcBef>
                <a:spcPts val="394"/>
              </a:spcBef>
              <a:buClr>
                <a:srgbClr val="F79646">
                  <a:lumMod val="75000"/>
                </a:srgbClr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991" b="1" spc="-142" dirty="0">
                <a:solidFill>
                  <a:prstClr val="black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대상 상품 및 평가 기준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C23AF2-1C52-4FD2-8019-6021DB975827}"/>
              </a:ext>
            </a:extLst>
          </p:cNvPr>
          <p:cNvSpPr txBox="1"/>
          <p:nvPr/>
        </p:nvSpPr>
        <p:spPr>
          <a:xfrm>
            <a:off x="189654" y="898596"/>
            <a:ext cx="12550987" cy="863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latinLnBrk="1">
              <a:lnSpc>
                <a:spcPct val="120000"/>
              </a:lnSpc>
              <a:defRPr/>
            </a:pPr>
            <a:r>
              <a:rPr lang="ko-KR" altLang="en-US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★</a:t>
            </a:r>
            <a:r>
              <a:rPr lang="ko-KR" altLang="en-US" sz="2133" b="1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고객확인</a:t>
            </a:r>
            <a:r>
              <a:rPr lang="ko-KR" altLang="en-US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 </a:t>
            </a:r>
            <a:r>
              <a:rPr lang="en-US" altLang="ko-KR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: </a:t>
            </a:r>
            <a:r>
              <a:rPr lang="ko-KR" altLang="en-US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자금세탁방지를 위해 </a:t>
            </a:r>
            <a:r>
              <a:rPr lang="ko-KR" altLang="en-US" sz="2133" b="1" dirty="0">
                <a:solidFill>
                  <a:srgbClr val="FD6C2C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계약자의 신원확인</a:t>
            </a:r>
            <a:r>
              <a:rPr lang="en-US" altLang="ko-KR" sz="2133" dirty="0">
                <a:solidFill>
                  <a:srgbClr val="FD6C2C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, </a:t>
            </a:r>
            <a:r>
              <a:rPr lang="ko-KR" altLang="en-US" sz="2133" b="1" dirty="0">
                <a:solidFill>
                  <a:srgbClr val="FD6C2C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법인의 실소유자</a:t>
            </a:r>
            <a:r>
              <a:rPr lang="en-US" altLang="ko-KR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, </a:t>
            </a:r>
            <a:r>
              <a:rPr lang="ko-KR" altLang="en-US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자금원천</a:t>
            </a:r>
            <a:r>
              <a:rPr lang="en-US" altLang="ko-KR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/</a:t>
            </a:r>
            <a:r>
              <a:rPr lang="ko-KR" altLang="en-US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계약목적 </a:t>
            </a:r>
            <a:r>
              <a:rPr lang="ko-KR" altLang="en-US" sz="2133" b="1" dirty="0">
                <a:solidFill>
                  <a:srgbClr val="FD6C2C"/>
                </a:solidFill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확인</a:t>
            </a:r>
            <a:endParaRPr lang="en-US" altLang="ko-KR" sz="2133" b="1" dirty="0">
              <a:solidFill>
                <a:srgbClr val="FD6C2C"/>
              </a:solidFill>
              <a:latin typeface="페이퍼로지 5 Medium" pitchFamily="2" charset="-127"/>
              <a:ea typeface="페이퍼로지 5 Medium" pitchFamily="2" charset="-127"/>
              <a:cs typeface="Ebrima" panose="02000000000000000000" pitchFamily="2" charset="0"/>
            </a:endParaRPr>
          </a:p>
          <a:p>
            <a:pPr latinLnBrk="1">
              <a:lnSpc>
                <a:spcPct val="120000"/>
              </a:lnSpc>
              <a:defRPr/>
            </a:pPr>
            <a:r>
              <a:rPr lang="ko-KR" altLang="en-US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                 ① 일반 고객 </a:t>
            </a:r>
            <a:r>
              <a:rPr lang="en-US" altLang="ko-KR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: </a:t>
            </a:r>
            <a:r>
              <a:rPr lang="ko-KR" altLang="en-US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고객확인</a:t>
            </a:r>
            <a:r>
              <a:rPr lang="en-US" altLang="ko-KR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(CDD), </a:t>
            </a:r>
            <a:r>
              <a:rPr lang="ko-KR" altLang="en-US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② 자금세탁 위험 고객 </a:t>
            </a:r>
            <a:r>
              <a:rPr lang="en-US" altLang="ko-KR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: </a:t>
            </a:r>
            <a:r>
              <a:rPr lang="ko-KR" altLang="en-US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강화된 고객확인</a:t>
            </a:r>
            <a:r>
              <a:rPr lang="en-US" altLang="ko-KR" sz="2133" dirty="0">
                <a:latin typeface="페이퍼로지 5 Medium" pitchFamily="2" charset="-127"/>
                <a:ea typeface="페이퍼로지 5 Medium" pitchFamily="2" charset="-127"/>
                <a:cs typeface="Ebrima" panose="02000000000000000000" pitchFamily="2" charset="0"/>
              </a:rPr>
              <a:t>(EDD)</a:t>
            </a:r>
            <a:endParaRPr lang="ko-KR" altLang="en-US" sz="2133" dirty="0">
              <a:latin typeface="페이퍼로지 5 Medium" pitchFamily="2" charset="-127"/>
              <a:ea typeface="페이퍼로지 5 Medium" pitchFamily="2" charset="-127"/>
              <a:cs typeface="Ebrima" panose="02000000000000000000" pitchFamily="2" charset="0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F97EE7D4-89F0-4E0F-8999-F9564DA2BFCB}"/>
              </a:ext>
            </a:extLst>
          </p:cNvPr>
          <p:cNvGraphicFramePr>
            <a:graphicFrameLocks noGrp="1"/>
          </p:cNvGraphicFramePr>
          <p:nvPr/>
        </p:nvGraphicFramePr>
        <p:xfrm>
          <a:off x="525415" y="3581567"/>
          <a:ext cx="10615613" cy="5921828"/>
        </p:xfrm>
        <a:graphic>
          <a:graphicData uri="http://schemas.openxmlformats.org/drawingml/2006/table">
            <a:tbl>
              <a:tblPr/>
              <a:tblGrid>
                <a:gridCol w="1404379">
                  <a:extLst>
                    <a:ext uri="{9D8B030D-6E8A-4147-A177-3AD203B41FA5}">
                      <a16:colId xmlns:a16="http://schemas.microsoft.com/office/drawing/2014/main" val="3958710304"/>
                    </a:ext>
                  </a:extLst>
                </a:gridCol>
                <a:gridCol w="9211234">
                  <a:extLst>
                    <a:ext uri="{9D8B030D-6E8A-4147-A177-3AD203B41FA5}">
                      <a16:colId xmlns:a16="http://schemas.microsoft.com/office/drawing/2014/main" val="703801827"/>
                    </a:ext>
                  </a:extLst>
                </a:gridCol>
              </a:tblGrid>
              <a:tr h="1480457">
                <a:tc>
                  <a:txBody>
                    <a:bodyPr/>
                    <a:lstStyle/>
                    <a:p>
                      <a:pPr algn="ctr" latinLnBrk="0">
                        <a:lnSpc>
                          <a:spcPts val="1500"/>
                        </a:lnSpc>
                      </a:pPr>
                      <a:endParaRPr lang="ko-KR" altLang="en-US" sz="1800" dirty="0"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575" algn="l" latinLnBrk="0"/>
                      <a:r>
                        <a:rPr lang="ko-KR" altLang="en-US" sz="1800" dirty="0"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043440"/>
                  </a:ext>
                </a:extLst>
              </a:tr>
              <a:tr h="1480457">
                <a:tc>
                  <a:txBody>
                    <a:bodyPr/>
                    <a:lstStyle/>
                    <a:p>
                      <a:pPr algn="ctr" latinLnBrk="0">
                        <a:lnSpc>
                          <a:spcPts val="1500"/>
                        </a:lnSpc>
                      </a:pPr>
                      <a:endParaRPr lang="ko-KR" altLang="en-US" sz="1800" dirty="0"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800" dirty="0"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250239"/>
                  </a:ext>
                </a:extLst>
              </a:tr>
              <a:tr h="1480457">
                <a:tc>
                  <a:txBody>
                    <a:bodyPr/>
                    <a:lstStyle/>
                    <a:p>
                      <a:pPr algn="ctr" latinLnBrk="0">
                        <a:lnSpc>
                          <a:spcPts val="1500"/>
                        </a:lnSpc>
                      </a:pPr>
                      <a:endParaRPr lang="ko-KR" altLang="en-US" sz="1800" dirty="0"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575" algn="l" latinLnBrk="0">
                        <a:lnSpc>
                          <a:spcPts val="1500"/>
                        </a:lnSpc>
                      </a:pPr>
                      <a:endParaRPr lang="ko-KR" altLang="en-US" sz="1800" dirty="0"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867884"/>
                  </a:ext>
                </a:extLst>
              </a:tr>
              <a:tr h="1480457">
                <a:tc>
                  <a:txBody>
                    <a:bodyPr/>
                    <a:lstStyle/>
                    <a:p>
                      <a:pPr algn="ctr" latinLnBrk="0">
                        <a:lnSpc>
                          <a:spcPts val="1500"/>
                        </a:lnSpc>
                      </a:pPr>
                      <a:endParaRPr lang="ko-KR" altLang="en-US" sz="1800" dirty="0">
                        <a:effectLst/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575" algn="l" latinLnBrk="0">
                        <a:lnSpc>
                          <a:spcPts val="1500"/>
                        </a:lnSpc>
                      </a:pPr>
                      <a:r>
                        <a:rPr lang="ko-KR" altLang="en-US" sz="1800" dirty="0">
                          <a:effectLst/>
                          <a:latin typeface="페이퍼로지 5 Medium" pitchFamily="2" charset="-127"/>
                          <a:ea typeface="페이퍼로지 5 Medium" pitchFamily="2" charset="-127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80547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703DCB7-3543-4322-B88E-4057A1C1FB89}"/>
              </a:ext>
            </a:extLst>
          </p:cNvPr>
          <p:cNvSpPr txBox="1"/>
          <p:nvPr/>
        </p:nvSpPr>
        <p:spPr>
          <a:xfrm>
            <a:off x="706111" y="4223954"/>
            <a:ext cx="1088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  <a:cs typeface="Pretendard ExtraLight" panose="02000303000000020004" pitchFamily="2" charset="-127"/>
              </a:rPr>
              <a:t>적용대상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0217FA-20F4-4C02-92A9-3DB6822FE40F}"/>
              </a:ext>
            </a:extLst>
          </p:cNvPr>
          <p:cNvSpPr txBox="1"/>
          <p:nvPr/>
        </p:nvSpPr>
        <p:spPr>
          <a:xfrm>
            <a:off x="688291" y="5452270"/>
            <a:ext cx="108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  <a:cs typeface="Pretendard ExtraLight" panose="02000303000000020004" pitchFamily="2" charset="-127"/>
              </a:rPr>
              <a:t>자금세탁</a:t>
            </a:r>
            <a:endParaRPr lang="en-US" altLang="ko-KR" sz="2000" dirty="0">
              <a:latin typeface="페이퍼로지 5 Medium" pitchFamily="2" charset="-127"/>
              <a:ea typeface="페이퍼로지 5 Medium" pitchFamily="2" charset="-127"/>
              <a:cs typeface="Pretendard ExtraLight" panose="02000303000000020004" pitchFamily="2" charset="-127"/>
            </a:endParaRPr>
          </a:p>
          <a:p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  <a:cs typeface="Pretendard ExtraLight" panose="02000303000000020004" pitchFamily="2" charset="-127"/>
              </a:rPr>
              <a:t>평가기준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280C59-FD97-4671-B019-1C6A57798AA3}"/>
              </a:ext>
            </a:extLst>
          </p:cNvPr>
          <p:cNvSpPr txBox="1"/>
          <p:nvPr/>
        </p:nvSpPr>
        <p:spPr>
          <a:xfrm>
            <a:off x="707505" y="6928445"/>
            <a:ext cx="1088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  <a:cs typeface="Pretendard ExtraLight" panose="02000303000000020004" pitchFamily="2" charset="-127"/>
              </a:rPr>
              <a:t>자금세탁</a:t>
            </a:r>
            <a:endParaRPr lang="en-US" altLang="ko-KR" sz="2000" dirty="0">
              <a:latin typeface="페이퍼로지 5 Medium" pitchFamily="2" charset="-127"/>
              <a:ea typeface="페이퍼로지 5 Medium" pitchFamily="2" charset="-127"/>
              <a:cs typeface="Pretendard ExtraLight" panose="02000303000000020004" pitchFamily="2" charset="-127"/>
            </a:endParaRPr>
          </a:p>
          <a:p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  <a:cs typeface="Pretendard ExtraLight" panose="02000303000000020004" pitchFamily="2" charset="-127"/>
              </a:rPr>
              <a:t>위험기준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46D741-5146-41A1-AB10-B087DDE98292}"/>
              </a:ext>
            </a:extLst>
          </p:cNvPr>
          <p:cNvSpPr txBox="1"/>
          <p:nvPr/>
        </p:nvSpPr>
        <p:spPr>
          <a:xfrm>
            <a:off x="624854" y="8495320"/>
            <a:ext cx="1236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dirty="0">
                <a:latin typeface="페이퍼로지 5 Medium" pitchFamily="2" charset="-127"/>
                <a:ea typeface="페이퍼로지 5 Medium" pitchFamily="2" charset="-127"/>
                <a:cs typeface="Pretendard ExtraLight" panose="02000303000000020004" pitchFamily="2" charset="-127"/>
              </a:rPr>
              <a:t>EOD</a:t>
            </a:r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  <a:cs typeface="Pretendard ExtraLight" panose="02000303000000020004" pitchFamily="2" charset="-127"/>
              </a:rPr>
              <a:t>대상</a:t>
            </a:r>
            <a:endParaRPr lang="en-US" altLang="ko-KR" sz="2000" dirty="0">
              <a:latin typeface="페이퍼로지 5 Medium" pitchFamily="2" charset="-127"/>
              <a:ea typeface="페이퍼로지 5 Medium" pitchFamily="2" charset="-127"/>
              <a:cs typeface="Pretendard ExtraLight" panose="02000303000000020004" pitchFamily="2" charset="-127"/>
            </a:endParaRPr>
          </a:p>
          <a:p>
            <a:pPr algn="ctr"/>
            <a:r>
              <a:rPr lang="ko-KR" altLang="en-US" sz="2000" dirty="0">
                <a:latin typeface="페이퍼로지 5 Medium" pitchFamily="2" charset="-127"/>
                <a:ea typeface="페이퍼로지 5 Medium" pitchFamily="2" charset="-127"/>
                <a:cs typeface="Pretendard ExtraLight" panose="02000303000000020004" pitchFamily="2" charset="-127"/>
              </a:rPr>
              <a:t>표기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4C47F6-B320-4FC6-A730-4A7FE1AA542E}"/>
              </a:ext>
            </a:extLst>
          </p:cNvPr>
          <p:cNvSpPr txBox="1"/>
          <p:nvPr/>
        </p:nvSpPr>
        <p:spPr>
          <a:xfrm>
            <a:off x="1488925" y="8361020"/>
            <a:ext cx="471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latin typeface="페이퍼로지 5 Medium" pitchFamily="2" charset="-127"/>
                <a:ea typeface="페이퍼로지 5 Medium" pitchFamily="2" charset="-127"/>
              </a:rPr>
              <a:t>주</a:t>
            </a:r>
            <a:r>
              <a:rPr lang="en-US" altLang="ko-KR" sz="1200" dirty="0">
                <a:latin typeface="페이퍼로지 5 Medium" pitchFamily="2" charset="-127"/>
                <a:ea typeface="페이퍼로지 5 Medium" pitchFamily="2" charset="-127"/>
              </a:rPr>
              <a:t>2)</a:t>
            </a:r>
            <a:endParaRPr lang="ko-KR" altLang="en-US" sz="12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8A47E8-2039-4A9F-AF52-0DB0B0ACC197}"/>
              </a:ext>
            </a:extLst>
          </p:cNvPr>
          <p:cNvSpPr txBox="1"/>
          <p:nvPr/>
        </p:nvSpPr>
        <p:spPr>
          <a:xfrm>
            <a:off x="1869376" y="3659959"/>
            <a:ext cx="85432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8575" algn="l" latinLnBrk="0"/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장기보험 전체 상품 중 보장성</a:t>
            </a:r>
            <a:r>
              <a:rPr lang="en-US" altLang="ko-KR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, </a:t>
            </a:r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저축성만 적용</a:t>
            </a:r>
          </a:p>
          <a:p>
            <a:pPr indent="28575" algn="l" latinLnBrk="0"/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 </a:t>
            </a:r>
            <a:r>
              <a:rPr lang="en-US" altLang="ko-KR" sz="1800" b="1" dirty="0">
                <a:solidFill>
                  <a:srgbClr val="0000FF"/>
                </a:solidFill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(</a:t>
            </a:r>
            <a:r>
              <a:rPr lang="ko-KR" altLang="en-US" sz="1800" b="1" dirty="0" err="1">
                <a:solidFill>
                  <a:srgbClr val="0000FF"/>
                </a:solidFill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순수보장성보험</a:t>
            </a:r>
            <a:r>
              <a:rPr lang="ko-KR" altLang="en-US" sz="1800" b="1" baseline="30000" dirty="0" err="1">
                <a:solidFill>
                  <a:srgbClr val="0000FF"/>
                </a:solidFill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주</a:t>
            </a:r>
            <a:r>
              <a:rPr lang="en-US" altLang="ko-KR" sz="1800" b="1" baseline="30000" dirty="0">
                <a:solidFill>
                  <a:srgbClr val="0000FF"/>
                </a:solidFill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1)</a:t>
            </a:r>
            <a:r>
              <a:rPr lang="ko-KR" altLang="en-US" sz="1800" b="1" dirty="0">
                <a:solidFill>
                  <a:srgbClr val="0000FF"/>
                </a:solidFill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계약은 고객확인 면제</a:t>
            </a:r>
            <a:r>
              <a:rPr lang="en-US" altLang="ko-KR" sz="1800" b="1" dirty="0">
                <a:solidFill>
                  <a:srgbClr val="0000FF"/>
                </a:solidFill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)</a:t>
            </a:r>
            <a:endParaRPr lang="ko-KR" altLang="en-US" sz="1800" b="1" dirty="0">
              <a:effectLst/>
              <a:latin typeface="Pretendard ExtraLight" panose="02000303000000020004" pitchFamily="2" charset="-127"/>
              <a:ea typeface="Pretendard ExtraLight" panose="02000303000000020004" pitchFamily="2" charset="-127"/>
              <a:cs typeface="Pretendard ExtraLight" panose="02000303000000020004" pitchFamily="2" charset="-127"/>
            </a:endParaRPr>
          </a:p>
          <a:p>
            <a:pPr indent="28575" algn="l"/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* 개인</a:t>
            </a:r>
            <a:r>
              <a:rPr lang="en-US" altLang="ko-KR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, </a:t>
            </a:r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법인계약자 공통 적용</a:t>
            </a:r>
          </a:p>
          <a:p>
            <a:pPr indent="28575" algn="l" latinLnBrk="0"/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* </a:t>
            </a:r>
            <a:r>
              <a:rPr lang="ko-KR" altLang="en-US" sz="1800" b="1" dirty="0" err="1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순수보장성보험은</a:t>
            </a:r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</a:t>
            </a:r>
            <a:r>
              <a:rPr lang="en-US" altLang="ko-KR" sz="1800" b="1" dirty="0">
                <a:solidFill>
                  <a:srgbClr val="0000FF"/>
                </a:solidFill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CDD/EDD </a:t>
            </a:r>
            <a:r>
              <a:rPr lang="ko-KR" altLang="en-US" sz="1800" b="1" dirty="0">
                <a:solidFill>
                  <a:srgbClr val="0000FF"/>
                </a:solidFill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등록 버튼 비활성화</a:t>
            </a:r>
            <a:r>
              <a:rPr lang="en-US" altLang="ko-KR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, </a:t>
            </a:r>
          </a:p>
          <a:p>
            <a:pPr indent="28575" algn="l"/>
            <a:r>
              <a:rPr lang="en-US" altLang="ko-KR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  </a:t>
            </a:r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고객확인서</a:t>
            </a:r>
            <a:r>
              <a:rPr lang="en-US" altLang="ko-KR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(</a:t>
            </a:r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자금세탁방지</a:t>
            </a:r>
            <a:r>
              <a:rPr lang="en-US" altLang="ko-KR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) </a:t>
            </a:r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및 추가서류 첨부 제외 </a:t>
            </a:r>
            <a:r>
              <a:rPr lang="en-US" altLang="ko-KR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(</a:t>
            </a:r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단</a:t>
            </a:r>
            <a:r>
              <a:rPr lang="en-US" altLang="ko-KR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, </a:t>
            </a:r>
            <a:r>
              <a:rPr lang="ko-KR" altLang="en-US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보험계약대출은 면제 대상 아님</a:t>
            </a:r>
            <a:r>
              <a:rPr lang="en-US" altLang="ko-KR" sz="1800" b="1" dirty="0">
                <a:effectLst/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)</a:t>
            </a:r>
            <a:endParaRPr lang="ko-KR" altLang="en-US" sz="1800" b="1" dirty="0">
              <a:effectLst/>
              <a:latin typeface="Pretendard ExtraLight" panose="02000303000000020004" pitchFamily="2" charset="-127"/>
              <a:ea typeface="Pretendard ExtraLight" panose="02000303000000020004" pitchFamily="2" charset="-127"/>
              <a:cs typeface="Pretendard ExtraLight" panose="02000303000000020004" pitchFamily="2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40F941-EB39-49F5-9A50-BFB16957F4BE}"/>
              </a:ext>
            </a:extLst>
          </p:cNvPr>
          <p:cNvSpPr txBox="1"/>
          <p:nvPr/>
        </p:nvSpPr>
        <p:spPr>
          <a:xfrm>
            <a:off x="2016782" y="5067549"/>
            <a:ext cx="67285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고유위험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, 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행동위험 등 모델기반의 종합 평가</a:t>
            </a:r>
          </a:p>
          <a:p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* 보험료 구간 삭제</a:t>
            </a:r>
          </a:p>
          <a:p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* 평가 항목</a:t>
            </a:r>
          </a:p>
          <a:p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  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- 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개인 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: 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신규고객 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9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개 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(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기존고객 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13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개 추가 평가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)</a:t>
            </a:r>
          </a:p>
          <a:p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  - 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법인 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: 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신규고객 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11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개 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(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기존고객 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8</a:t>
            </a:r>
            <a:r>
              <a:rPr lang="ko-KR" altLang="en-US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개 추가 평가</a:t>
            </a:r>
            <a:r>
              <a:rPr lang="en-US" altLang="ko-KR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)</a:t>
            </a:r>
            <a:endParaRPr lang="ko-KR" altLang="en-US" b="1" dirty="0">
              <a:latin typeface="Pretendard ExtraLight" panose="02000303000000020004" pitchFamily="2" charset="-127"/>
              <a:ea typeface="Pretendard ExtraLight" panose="02000303000000020004" pitchFamily="2" charset="-127"/>
              <a:cs typeface="Pretendard ExtraLight" panose="02000303000000020004" pitchFamily="2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500984-1B57-4AC8-9306-842C18A4A22F}"/>
              </a:ext>
            </a:extLst>
          </p:cNvPr>
          <p:cNvSpPr txBox="1"/>
          <p:nvPr/>
        </p:nvSpPr>
        <p:spPr>
          <a:xfrm>
            <a:off x="-2452914" y="2711315"/>
            <a:ext cx="264816" cy="294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28575" algn="l" latinLnBrk="0">
              <a:lnSpc>
                <a:spcPts val="1500"/>
              </a:lnSpc>
            </a:pPr>
            <a:r>
              <a:rPr lang="ko-KR" altLang="en-US" sz="1800" dirty="0">
                <a:effectLst/>
                <a:latin typeface="페이퍼로지 5 Medium" pitchFamily="2" charset="-127"/>
                <a:ea typeface="페이퍼로지 5 Medium" pitchFamily="2" charset="-127"/>
              </a:rPr>
              <a:t> </a:t>
            </a:r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76BFE7-B3BF-4B75-AE58-A93C541126BC}"/>
              </a:ext>
            </a:extLst>
          </p:cNvPr>
          <p:cNvSpPr txBox="1"/>
          <p:nvPr/>
        </p:nvSpPr>
        <p:spPr>
          <a:xfrm>
            <a:off x="2016782" y="6757397"/>
            <a:ext cx="52036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 </a:t>
            </a:r>
            <a:r>
              <a:rPr lang="ko-KR" altLang="en-US" sz="2000" b="1" dirty="0" err="1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저위험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/</a:t>
            </a:r>
            <a:r>
              <a:rPr lang="ko-KR" altLang="en-US" sz="2000" b="1" dirty="0" err="1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중위험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/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고위험 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(3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단계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)</a:t>
            </a:r>
          </a:p>
          <a:p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* 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초고위험 구분 삭제로 해당 위험의 추가 증빙서류</a:t>
            </a:r>
          </a:p>
          <a:p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  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(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소득 및 자금출처 증빙자료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) 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첨부 삭제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  </a:t>
            </a:r>
            <a:endParaRPr lang="ko-KR" altLang="en-US" sz="2000" b="1" dirty="0">
              <a:latin typeface="Pretendard ExtraLight" panose="02000303000000020004" pitchFamily="2" charset="-127"/>
              <a:ea typeface="Pretendard ExtraLight" panose="02000303000000020004" pitchFamily="2" charset="-127"/>
              <a:cs typeface="Pretendard ExtraLight" panose="02000303000000020004" pitchFamily="2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F29A9E-0320-4E6F-BC6D-922D30615628}"/>
              </a:ext>
            </a:extLst>
          </p:cNvPr>
          <p:cNvSpPr txBox="1"/>
          <p:nvPr/>
        </p:nvSpPr>
        <p:spPr>
          <a:xfrm>
            <a:off x="2050744" y="8187543"/>
            <a:ext cx="49167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  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위험 구분 및 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EDD 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사유 표기 명확</a:t>
            </a:r>
          </a:p>
          <a:p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- 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고객확인서 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: 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위험 구분 표기 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(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저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/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중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/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고위험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)</a:t>
            </a:r>
          </a:p>
          <a:p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 - EDD 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등록 화면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(CUSZ041) : EDD </a:t>
            </a:r>
            <a:r>
              <a:rPr lang="ko-KR" altLang="en-US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사유 표기</a:t>
            </a:r>
            <a:r>
              <a:rPr lang="en-US" altLang="ko-KR" sz="2000" b="1" dirty="0">
                <a:latin typeface="Pretendard ExtraLight" panose="02000303000000020004" pitchFamily="2" charset="-127"/>
                <a:ea typeface="Pretendard ExtraLight" panose="02000303000000020004" pitchFamily="2" charset="-127"/>
                <a:cs typeface="Pretendard ExtraLight" panose="02000303000000020004" pitchFamily="2" charset="-127"/>
              </a:rPr>
              <a:t>  </a:t>
            </a:r>
            <a:endParaRPr lang="ko-KR" altLang="en-US" sz="2000" b="1" dirty="0">
              <a:latin typeface="Pretendard ExtraLight" panose="02000303000000020004" pitchFamily="2" charset="-127"/>
              <a:ea typeface="Pretendard ExtraLight" panose="02000303000000020004" pitchFamily="2" charset="-127"/>
              <a:cs typeface="Pretendard ExtraLight" panose="02000303000000020004" pitchFamily="2" charset="-127"/>
            </a:endParaRP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63C24AFF-4B31-4FF2-ACBD-E291B3A2DFFE}"/>
              </a:ext>
            </a:extLst>
          </p:cNvPr>
          <p:cNvSpPr txBox="1"/>
          <p:nvPr/>
        </p:nvSpPr>
        <p:spPr>
          <a:xfrm>
            <a:off x="83348" y="96409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712FC85F-B4F9-4DBA-A7AA-56A2224162E5}"/>
              </a:ext>
            </a:extLst>
          </p:cNvPr>
          <p:cNvSpPr txBox="1"/>
          <p:nvPr/>
        </p:nvSpPr>
        <p:spPr>
          <a:xfrm>
            <a:off x="5444727" y="96476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- 2608-12]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9493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293" y="-1427057"/>
            <a:ext cx="3447627" cy="537802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1867" y="1943947"/>
            <a:ext cx="3914987" cy="12869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9840" y="4124960"/>
            <a:ext cx="3914987" cy="128693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E6D99C07-5A81-4935-A1A0-3E5D4BDDEDBE}"/>
              </a:ext>
            </a:extLst>
          </p:cNvPr>
          <p:cNvSpPr txBox="1"/>
          <p:nvPr/>
        </p:nvSpPr>
        <p:spPr>
          <a:xfrm>
            <a:off x="410283" y="5280288"/>
            <a:ext cx="13157142" cy="142065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0" marR="0" lvl="0" indent="0" algn="l" defTabSz="476448" rtl="0" eaLnBrk="1" fontAlgn="auto" latinLnBrk="0" hangingPunct="1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800" dirty="0">
                <a:latin typeface="페이퍼로지 7 Bold" pitchFamily="2" charset="-127"/>
                <a:ea typeface="페이퍼로지 7 Bold" pitchFamily="2" charset="-127"/>
                <a:cs typeface="Pretendard Variable ExtraBold" panose="02000003000000020004" pitchFamily="2" charset="-127"/>
              </a:rPr>
              <a:t>9</a:t>
            </a:r>
            <a:r>
              <a:rPr kumimoji="0" lang="ko-KR" altLang="en-US" sz="8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Pretendard Variable ExtraBold" panose="02000003000000020004" pitchFamily="2" charset="-127"/>
              </a:rPr>
              <a:t>월 </a:t>
            </a:r>
            <a:r>
              <a:rPr kumimoji="0" lang="en-US" altLang="ko-KR" sz="8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Pretendard Variable ExtraBold" panose="02000003000000020004" pitchFamily="2" charset="-127"/>
              </a:rPr>
              <a:t>GA</a:t>
            </a:r>
            <a:r>
              <a:rPr kumimoji="0" lang="ko-KR" alt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Pretendard Variable ExtraBold" panose="02000003000000020004" pitchFamily="2" charset="-127"/>
              </a:rPr>
              <a:t>뉴스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페이퍼로지 7 Bold" pitchFamily="2" charset="-127"/>
              <a:ea typeface="페이퍼로지 7 Bold" pitchFamily="2" charset="-127"/>
              <a:cs typeface="Pretendard Variable ExtraBold" panose="02000003000000020004" pitchFamily="2" charset="-127"/>
            </a:endParaRPr>
          </a:p>
        </p:txBody>
      </p:sp>
      <p:sp>
        <p:nvSpPr>
          <p:cNvPr id="12" name="TextBox 20">
            <a:extLst>
              <a:ext uri="{FF2B5EF4-FFF2-40B4-BE49-F238E27FC236}">
                <a16:creationId xmlns:a16="http://schemas.microsoft.com/office/drawing/2014/main" id="{ED165B53-DDB3-4CBE-AAA4-2152F0AAA873}"/>
              </a:ext>
            </a:extLst>
          </p:cNvPr>
          <p:cNvSpPr txBox="1"/>
          <p:nvPr/>
        </p:nvSpPr>
        <p:spPr>
          <a:xfrm>
            <a:off x="410283" y="6443789"/>
            <a:ext cx="5312014" cy="883981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 defTabSz="476448" hangingPunct="1">
              <a:lnSpc>
                <a:spcPct val="99600"/>
              </a:lnSpc>
            </a:pPr>
            <a:r>
              <a:rPr lang="en-US" sz="3200" kern="1200" dirty="0">
                <a:latin typeface="페이퍼로지 5 Medium" pitchFamily="2" charset="-127"/>
                <a:ea typeface="페이퍼로지 5 Medium" pitchFamily="2" charset="-127"/>
                <a:cs typeface="Pretendard Medium" panose="02000603000000020004" pitchFamily="2" charset="-127"/>
              </a:rPr>
              <a:t>GA</a:t>
            </a:r>
            <a:r>
              <a:rPr lang="ko-KR" altLang="en-US" sz="3200" kern="1200" dirty="0">
                <a:latin typeface="페이퍼로지 5 Medium" pitchFamily="2" charset="-127"/>
                <a:ea typeface="페이퍼로지 5 Medium" pitchFamily="2" charset="-127"/>
                <a:cs typeface="Pretendard Medium" panose="02000603000000020004" pitchFamily="2" charset="-127"/>
              </a:rPr>
              <a:t>영업교육파트</a:t>
            </a:r>
            <a:endParaRPr lang="en-US" sz="3200" kern="1200" dirty="0">
              <a:latin typeface="페이퍼로지 5 Medium" pitchFamily="2" charset="-127"/>
              <a:ea typeface="페이퍼로지 5 Medium" pitchFamily="2" charset="-127"/>
              <a:cs typeface="Pretendard Medium" panose="02000603000000020004" pitchFamily="2" charset="-127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1D2CC467-0D7C-443C-8FA7-2DFADA300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8880" y="3705013"/>
            <a:ext cx="4937760" cy="77012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23360" y="-379307"/>
            <a:ext cx="10512213" cy="1051221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20160" y="-176107"/>
            <a:ext cx="10105813" cy="1010581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90613" y="853440"/>
            <a:ext cx="8053493" cy="8053493"/>
          </a:xfrm>
          <a:prstGeom prst="rect">
            <a:avLst/>
          </a:prstGeom>
          <a:effectLst>
            <a:outerShdw blurRad="981520" dist="348468" dir="3000000">
              <a:srgbClr val="000000">
                <a:alpha val="12000"/>
              </a:srgbClr>
            </a:outerShdw>
          </a:effectLst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48747" y="4829387"/>
            <a:ext cx="3142827" cy="9482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8948" y="2388642"/>
            <a:ext cx="982542" cy="982542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7223140" y="2668692"/>
            <a:ext cx="881986" cy="3522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16199"/>
              </a:lnSpc>
            </a:pPr>
            <a:r>
              <a:rPr lang="en-US" sz="4000" cap="all" spc="-53" dirty="0">
                <a:solidFill>
                  <a:srgbClr val="FFFFFF"/>
                </a:solidFill>
                <a:latin typeface="페이퍼로지 7 Bold" pitchFamily="2" charset="-127"/>
                <a:ea typeface="페이퍼로지 7 Bold" pitchFamily="2" charset="-127"/>
                <a:cs typeface="Pretendard Bold"/>
              </a:rPr>
              <a:t>01</a:t>
            </a:r>
          </a:p>
        </p:txBody>
      </p:sp>
      <p:sp>
        <p:nvSpPr>
          <p:cNvPr id="50" name="TextBox 6">
            <a:extLst>
              <a:ext uri="{FF2B5EF4-FFF2-40B4-BE49-F238E27FC236}">
                <a16:creationId xmlns:a16="http://schemas.microsoft.com/office/drawing/2014/main" id="{4C648FB5-819D-4593-BBE6-36052B8C654D}"/>
              </a:ext>
            </a:extLst>
          </p:cNvPr>
          <p:cNvSpPr txBox="1"/>
          <p:nvPr/>
        </p:nvSpPr>
        <p:spPr>
          <a:xfrm>
            <a:off x="1104053" y="3325256"/>
            <a:ext cx="6502400" cy="1788160"/>
          </a:xfrm>
          <a:prstGeom prst="rect">
            <a:avLst/>
          </a:prstGeom>
        </p:spPr>
        <p:txBody>
          <a:bodyPr lIns="0" tIns="126436" rIns="0" bIns="0" rtlCol="0" anchor="t"/>
          <a:lstStyle/>
          <a:p>
            <a:pPr defTabSz="487650">
              <a:lnSpc>
                <a:spcPct val="99600"/>
              </a:lnSpc>
            </a:pPr>
            <a:r>
              <a:rPr lang="en-US" sz="7200" spc="-213" dirty="0">
                <a:solidFill>
                  <a:srgbClr val="FF8526">
                    <a:alpha val="14902"/>
                  </a:srgbClr>
                </a:solidFill>
                <a:latin typeface="Pretendard Bold"/>
                <a:ea typeface="Pretendard Bold"/>
                <a:cs typeface="Pretendard Bold"/>
              </a:rPr>
              <a:t>Contents</a:t>
            </a:r>
          </a:p>
        </p:txBody>
      </p:sp>
      <p:sp>
        <p:nvSpPr>
          <p:cNvPr id="51" name="TextBox 7">
            <a:extLst>
              <a:ext uri="{FF2B5EF4-FFF2-40B4-BE49-F238E27FC236}">
                <a16:creationId xmlns:a16="http://schemas.microsoft.com/office/drawing/2014/main" id="{28EA3416-C278-4A6D-8914-AF40B5E74F95}"/>
              </a:ext>
            </a:extLst>
          </p:cNvPr>
          <p:cNvSpPr txBox="1"/>
          <p:nvPr/>
        </p:nvSpPr>
        <p:spPr>
          <a:xfrm>
            <a:off x="1097280" y="4422536"/>
            <a:ext cx="1923627" cy="826347"/>
          </a:xfrm>
          <a:prstGeom prst="rect">
            <a:avLst/>
          </a:prstGeom>
        </p:spPr>
        <p:txBody>
          <a:bodyPr lIns="0" tIns="57799" rIns="0" bIns="0" rtlCol="0" anchor="t"/>
          <a:lstStyle/>
          <a:p>
            <a:pPr defTabSz="487650">
              <a:lnSpc>
                <a:spcPct val="99600"/>
              </a:lnSpc>
            </a:pPr>
            <a:r>
              <a:rPr lang="en-US" sz="7200" spc="-107" dirty="0" err="1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  <a:cs typeface="Pretendard Bold"/>
              </a:rPr>
              <a:t>목차</a:t>
            </a:r>
            <a:endParaRPr lang="en-US" sz="7200" spc="-107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  <a:cs typeface="Pretendard Bold"/>
            </a:endParaRPr>
          </a:p>
        </p:txBody>
      </p:sp>
      <p:sp>
        <p:nvSpPr>
          <p:cNvPr id="53" name="TextBox 20">
            <a:extLst>
              <a:ext uri="{FF2B5EF4-FFF2-40B4-BE49-F238E27FC236}">
                <a16:creationId xmlns:a16="http://schemas.microsoft.com/office/drawing/2014/main" id="{1EEB5350-7353-43AC-8BF2-F221F87DE238}"/>
              </a:ext>
            </a:extLst>
          </p:cNvPr>
          <p:cNvSpPr txBox="1"/>
          <p:nvPr/>
        </p:nvSpPr>
        <p:spPr>
          <a:xfrm>
            <a:off x="8296548" y="2468758"/>
            <a:ext cx="8835424" cy="883981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0" marR="0" lvl="0" indent="0" algn="l" defTabSz="476448" rtl="0" eaLnBrk="1" fontAlgn="auto" latinLnBrk="0" hangingPunct="1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암 </a:t>
            </a:r>
            <a:r>
              <a:rPr kumimoji="0" lang="ko-KR" alt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삼</a:t>
            </a:r>
            <a:r>
              <a:rPr kumimoji="0" lang="ko-KR" alt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kumimoji="0" lang="ko-KR" alt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복</a:t>
            </a:r>
            <a:r>
              <a:rPr kumimoji="0" lang="ko-KR" alt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kumimoji="0" lang="ko-KR" alt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치</a:t>
            </a:r>
            <a:r>
              <a:rPr lang="ko-KR" altLang="en-US" sz="4000" b="1" dirty="0"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 </a:t>
            </a:r>
            <a:r>
              <a:rPr lang="en-US" altLang="ko-KR" sz="40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K.O </a:t>
            </a:r>
            <a:r>
              <a:rPr lang="ko-KR" altLang="en-US" sz="40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승</a:t>
            </a:r>
            <a:r>
              <a:rPr lang="en-US" altLang="ko-KR" sz="40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D6F22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Pretendard Variable ExtraBold" panose="02000003000000020004" pitchFamily="2" charset="-127"/>
            </a:endParaRP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B95CF808-F5E8-4EE4-8B20-987661B107E7}"/>
              </a:ext>
            </a:extLst>
          </p:cNvPr>
          <p:cNvCxnSpPr>
            <a:cxnSpLocks/>
          </p:cNvCxnSpPr>
          <p:nvPr/>
        </p:nvCxnSpPr>
        <p:spPr>
          <a:xfrm>
            <a:off x="7237654" y="3494073"/>
            <a:ext cx="5124331" cy="0"/>
          </a:xfrm>
          <a:prstGeom prst="line">
            <a:avLst/>
          </a:prstGeom>
          <a:ln w="28575">
            <a:solidFill>
              <a:srgbClr val="C2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16">
            <a:extLst>
              <a:ext uri="{FF2B5EF4-FFF2-40B4-BE49-F238E27FC236}">
                <a16:creationId xmlns:a16="http://schemas.microsoft.com/office/drawing/2014/main" id="{1325E99F-4074-4470-BC19-24F14BC73E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8948" y="4339444"/>
            <a:ext cx="982542" cy="982542"/>
          </a:xfrm>
          <a:prstGeom prst="rect">
            <a:avLst/>
          </a:prstGeom>
        </p:spPr>
      </p:pic>
      <p:sp>
        <p:nvSpPr>
          <p:cNvPr id="60" name="TextBox 28">
            <a:extLst>
              <a:ext uri="{FF2B5EF4-FFF2-40B4-BE49-F238E27FC236}">
                <a16:creationId xmlns:a16="http://schemas.microsoft.com/office/drawing/2014/main" id="{A2C1E914-221D-4668-AB5C-C02514B37829}"/>
              </a:ext>
            </a:extLst>
          </p:cNvPr>
          <p:cNvSpPr txBox="1"/>
          <p:nvPr/>
        </p:nvSpPr>
        <p:spPr>
          <a:xfrm>
            <a:off x="7223140" y="4619494"/>
            <a:ext cx="881986" cy="3522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16199"/>
              </a:lnSpc>
            </a:pPr>
            <a:r>
              <a:rPr lang="en-US" sz="4000" cap="all" spc="-53" dirty="0">
                <a:solidFill>
                  <a:srgbClr val="FFFFFF"/>
                </a:solidFill>
                <a:latin typeface="페이퍼로지 7 Bold" pitchFamily="2" charset="-127"/>
                <a:ea typeface="페이퍼로지 7 Bold" pitchFamily="2" charset="-127"/>
                <a:cs typeface="Pretendard Bold"/>
              </a:rPr>
              <a:t>02</a:t>
            </a:r>
          </a:p>
        </p:txBody>
      </p:sp>
      <p:sp>
        <p:nvSpPr>
          <p:cNvPr id="61" name="TextBox 20">
            <a:extLst>
              <a:ext uri="{FF2B5EF4-FFF2-40B4-BE49-F238E27FC236}">
                <a16:creationId xmlns:a16="http://schemas.microsoft.com/office/drawing/2014/main" id="{46B66277-6DAB-4941-8D98-9BB3F33A9B8B}"/>
              </a:ext>
            </a:extLst>
          </p:cNvPr>
          <p:cNvSpPr txBox="1"/>
          <p:nvPr/>
        </p:nvSpPr>
        <p:spPr>
          <a:xfrm>
            <a:off x="8296548" y="4419560"/>
            <a:ext cx="8835424" cy="883981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0" marR="0" lvl="0" indent="0" algn="l" defTabSz="476448" rtl="0" eaLnBrk="1" fontAlgn="auto" latinLnBrk="0" hangingPunct="1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순환계</a:t>
            </a:r>
            <a:r>
              <a:rPr lang="ko-KR" altLang="en-US" sz="4000" b="1" dirty="0"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 </a:t>
            </a:r>
            <a:r>
              <a:rPr lang="en-US" altLang="ko-KR" sz="40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K.O </a:t>
            </a:r>
            <a:r>
              <a:rPr lang="ko-KR" altLang="en-US" sz="40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승</a:t>
            </a:r>
            <a:r>
              <a:rPr lang="en-US" altLang="ko-KR" sz="40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D6F22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Pretendard Variable ExtraBold" panose="02000003000000020004" pitchFamily="2" charset="-127"/>
            </a:endParaRPr>
          </a:p>
        </p:txBody>
      </p: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E0F162E6-C2F2-433E-A81F-73032D77D37A}"/>
              </a:ext>
            </a:extLst>
          </p:cNvPr>
          <p:cNvCxnSpPr>
            <a:cxnSpLocks/>
          </p:cNvCxnSpPr>
          <p:nvPr/>
        </p:nvCxnSpPr>
        <p:spPr>
          <a:xfrm>
            <a:off x="7237654" y="5444875"/>
            <a:ext cx="5124331" cy="0"/>
          </a:xfrm>
          <a:prstGeom prst="line">
            <a:avLst/>
          </a:prstGeom>
          <a:ln w="28575">
            <a:solidFill>
              <a:srgbClr val="C2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16">
            <a:extLst>
              <a:ext uri="{FF2B5EF4-FFF2-40B4-BE49-F238E27FC236}">
                <a16:creationId xmlns:a16="http://schemas.microsoft.com/office/drawing/2014/main" id="{4EF4A3B5-1285-4D47-BC51-F5A9110B9F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8948" y="6296275"/>
            <a:ext cx="982542" cy="982542"/>
          </a:xfrm>
          <a:prstGeom prst="rect">
            <a:avLst/>
          </a:prstGeom>
        </p:spPr>
      </p:pic>
      <p:sp>
        <p:nvSpPr>
          <p:cNvPr id="64" name="TextBox 28">
            <a:extLst>
              <a:ext uri="{FF2B5EF4-FFF2-40B4-BE49-F238E27FC236}">
                <a16:creationId xmlns:a16="http://schemas.microsoft.com/office/drawing/2014/main" id="{B465A55A-0C99-4FC1-B99F-42C34D676B8D}"/>
              </a:ext>
            </a:extLst>
          </p:cNvPr>
          <p:cNvSpPr txBox="1"/>
          <p:nvPr/>
        </p:nvSpPr>
        <p:spPr>
          <a:xfrm>
            <a:off x="7223140" y="6576325"/>
            <a:ext cx="881986" cy="3522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16199"/>
              </a:lnSpc>
            </a:pPr>
            <a:r>
              <a:rPr lang="en-US" sz="4000" cap="all" spc="-53" dirty="0">
                <a:solidFill>
                  <a:srgbClr val="FFFFFF"/>
                </a:solidFill>
                <a:latin typeface="페이퍼로지 7 Bold" pitchFamily="2" charset="-127"/>
                <a:ea typeface="페이퍼로지 7 Bold" pitchFamily="2" charset="-127"/>
                <a:cs typeface="Pretendard Bold"/>
              </a:rPr>
              <a:t>03</a:t>
            </a:r>
          </a:p>
        </p:txBody>
      </p:sp>
      <p:sp>
        <p:nvSpPr>
          <p:cNvPr id="65" name="TextBox 20">
            <a:extLst>
              <a:ext uri="{FF2B5EF4-FFF2-40B4-BE49-F238E27FC236}">
                <a16:creationId xmlns:a16="http://schemas.microsoft.com/office/drawing/2014/main" id="{538C0BE2-0653-4578-889C-EFA7406E00A1}"/>
              </a:ext>
            </a:extLst>
          </p:cNvPr>
          <p:cNvSpPr txBox="1"/>
          <p:nvPr/>
        </p:nvSpPr>
        <p:spPr>
          <a:xfrm>
            <a:off x="8296548" y="6376391"/>
            <a:ext cx="8835424" cy="883981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0" marR="0" lvl="0" indent="0" algn="l" defTabSz="476448" rtl="0" eaLnBrk="1" fontAlgn="auto" latinLnBrk="0" hangingPunct="1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000" b="1" dirty="0"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여성보장 </a:t>
            </a:r>
            <a:r>
              <a:rPr lang="en-US" altLang="ko-KR" sz="40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K.O </a:t>
            </a:r>
            <a:r>
              <a:rPr lang="ko-KR" altLang="en-US" sz="40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승</a:t>
            </a:r>
            <a:r>
              <a:rPr lang="en-US" altLang="ko-KR" sz="40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  <a:cs typeface="Pretendard Variable ExtraBold" panose="02000003000000020004" pitchFamily="2" charset="-127"/>
              </a:rPr>
              <a:t>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D6F22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Pretendard Variable ExtraBold" panose="02000003000000020004" pitchFamily="2" charset="-127"/>
            </a:endParaRPr>
          </a:p>
        </p:txBody>
      </p: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B7248524-4986-4EAB-BFCD-2D41C1BD6A45}"/>
              </a:ext>
            </a:extLst>
          </p:cNvPr>
          <p:cNvCxnSpPr>
            <a:cxnSpLocks/>
          </p:cNvCxnSpPr>
          <p:nvPr/>
        </p:nvCxnSpPr>
        <p:spPr>
          <a:xfrm>
            <a:off x="7237654" y="7401706"/>
            <a:ext cx="5124331" cy="0"/>
          </a:xfrm>
          <a:prstGeom prst="line">
            <a:avLst/>
          </a:prstGeom>
          <a:ln w="28575">
            <a:solidFill>
              <a:srgbClr val="C2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29A0F1D0-2D6F-416A-8F66-7EF1C985C5B1}"/>
              </a:ext>
            </a:extLst>
          </p:cNvPr>
          <p:cNvSpPr/>
          <p:nvPr/>
        </p:nvSpPr>
        <p:spPr>
          <a:xfrm>
            <a:off x="-6773" y="0"/>
            <a:ext cx="13004800" cy="9734550"/>
          </a:xfrm>
          <a:prstGeom prst="rect">
            <a:avLst/>
          </a:prstGeom>
          <a:solidFill>
            <a:srgbClr val="FB7A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147" y="1029547"/>
            <a:ext cx="7687733" cy="76877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987" y="1273387"/>
            <a:ext cx="7193280" cy="71932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507" y="2004907"/>
            <a:ext cx="5737013" cy="5737013"/>
          </a:xfrm>
          <a:prstGeom prst="rect">
            <a:avLst/>
          </a:prstGeom>
          <a:effectLst>
            <a:outerShdw blurRad="806768" dist="413727" dir="3000000">
              <a:srgbClr val="000000">
                <a:alpha val="14000"/>
              </a:srgbClr>
            </a:outerShdw>
          </a:effectLst>
        </p:spPr>
      </p:pic>
      <p:sp>
        <p:nvSpPr>
          <p:cNvPr id="13" name="TextBox 27">
            <a:extLst>
              <a:ext uri="{FF2B5EF4-FFF2-40B4-BE49-F238E27FC236}">
                <a16:creationId xmlns:a16="http://schemas.microsoft.com/office/drawing/2014/main" id="{18221582-3722-4210-B50F-92FC2E93F1E3}"/>
              </a:ext>
            </a:extLst>
          </p:cNvPr>
          <p:cNvSpPr txBox="1"/>
          <p:nvPr/>
        </p:nvSpPr>
        <p:spPr>
          <a:xfrm>
            <a:off x="1551093" y="3709671"/>
            <a:ext cx="9902613" cy="302725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marL="0" marR="0" lvl="0" indent="0" algn="ctr" defTabSz="487650" rtl="0" eaLnBrk="1" fontAlgn="auto" latinLnBrk="0" hangingPunct="1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200" dirty="0">
                <a:solidFill>
                  <a:srgbClr val="002060"/>
                </a:solidFill>
                <a:latin typeface="페이퍼로지 7 Bold" pitchFamily="2" charset="-127"/>
                <a:ea typeface="페이퍼로지 7 Bold" pitchFamily="2" charset="-127"/>
                <a:cs typeface="Lora SemiBold"/>
              </a:rPr>
              <a:t>암</a:t>
            </a:r>
            <a:r>
              <a:rPr lang="ko-KR" altLang="en-US" sz="7200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  <a:cs typeface="Lora SemiBold"/>
              </a:rPr>
              <a:t> </a:t>
            </a:r>
            <a:r>
              <a:rPr kumimoji="0" lang="ko-KR" alt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D6F22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Lora SemiBold"/>
              </a:rPr>
              <a:t>삼</a:t>
            </a:r>
            <a:r>
              <a:rPr kumimoji="0" lang="ko-KR" alt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D6F22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∙복∙치</a:t>
            </a:r>
            <a:r>
              <a:rPr kumimoji="0" lang="ko-KR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D6F22"/>
                </a:solidFill>
                <a:effectLst/>
                <a:uLnTx/>
                <a:uFillTx/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 </a:t>
            </a:r>
            <a:endParaRPr kumimoji="0" lang="en-US" altLang="ko-KR" sz="7200" b="0" i="0" u="none" strike="noStrike" kern="1200" cap="none" spc="0" normalizeH="0" baseline="0" noProof="0" dirty="0">
              <a:ln>
                <a:noFill/>
              </a:ln>
              <a:solidFill>
                <a:srgbClr val="FD6F22"/>
              </a:solidFill>
              <a:effectLst/>
              <a:uLnTx/>
              <a:uFillTx/>
              <a:latin typeface="페이퍼로지 7 Bold" pitchFamily="2" charset="-127"/>
              <a:ea typeface="페이퍼로지 7 Bold" pitchFamily="2" charset="-127"/>
              <a:cs typeface="Calibri" panose="020F0502020204030204" pitchFamily="34" charset="0"/>
            </a:endParaRPr>
          </a:p>
          <a:p>
            <a:pPr marL="0" marR="0" lvl="0" indent="0" algn="ctr" defTabSz="487650" rtl="0" eaLnBrk="1" fontAlgn="auto" latinLnBrk="0" hangingPunct="1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200" dirty="0"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K.O </a:t>
            </a:r>
            <a:r>
              <a:rPr lang="ko-KR" altLang="en-US" sz="7200" dirty="0"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승</a:t>
            </a:r>
            <a:r>
              <a:rPr lang="en-US" altLang="ko-KR" sz="7200" dirty="0">
                <a:latin typeface="페이퍼로지 7 Bold" pitchFamily="2" charset="-127"/>
                <a:ea typeface="페이퍼로지 7 Bold" pitchFamily="2" charset="-127"/>
                <a:cs typeface="Calibri" panose="020F0502020204030204" pitchFamily="34" charset="0"/>
              </a:rPr>
              <a:t>!</a:t>
            </a:r>
            <a:endParaRPr kumimoji="0" lang="en-US" altLang="ko-KR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페이퍼로지 7 Bold" pitchFamily="2" charset="-127"/>
              <a:ea typeface="페이퍼로지 7 Bold" pitchFamily="2" charset="-127"/>
              <a:cs typeface="Calibri" panose="020F0502020204030204" pitchFamily="34" charset="0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046C2C3-7A61-410D-8A83-39F75A043ACB}"/>
              </a:ext>
            </a:extLst>
          </p:cNvPr>
          <p:cNvGrpSpPr/>
          <p:nvPr/>
        </p:nvGrpSpPr>
        <p:grpSpPr>
          <a:xfrm>
            <a:off x="-2227540" y="4837167"/>
            <a:ext cx="4632074" cy="199290"/>
            <a:chOff x="260773" y="4837167"/>
            <a:chExt cx="1842347" cy="79265"/>
          </a:xfrm>
        </p:grpSpPr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1EE4506F-4089-42BE-8E6D-F34CD5C3058E}"/>
                </a:ext>
              </a:extLst>
            </p:cNvPr>
            <p:cNvCxnSpPr>
              <a:stCxn id="16" idx="6"/>
              <a:endCxn id="19" idx="2"/>
            </p:cNvCxnSpPr>
            <p:nvPr/>
          </p:nvCxnSpPr>
          <p:spPr>
            <a:xfrm>
              <a:off x="340038" y="4876800"/>
              <a:ext cx="1683817" cy="0"/>
            </a:xfrm>
            <a:prstGeom prst="line">
              <a:avLst/>
            </a:prstGeom>
            <a:ln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C783B460-353D-41B0-9F5B-BD84E3649A30}"/>
                </a:ext>
              </a:extLst>
            </p:cNvPr>
            <p:cNvSpPr/>
            <p:nvPr/>
          </p:nvSpPr>
          <p:spPr>
            <a:xfrm>
              <a:off x="260773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02B49A5D-FC26-4243-B8D5-6C068EE8E5B3}"/>
                </a:ext>
              </a:extLst>
            </p:cNvPr>
            <p:cNvSpPr/>
            <p:nvPr/>
          </p:nvSpPr>
          <p:spPr>
            <a:xfrm>
              <a:off x="2023855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82CD12C-8F1C-4521-9BB0-B4E7539DD2A1}"/>
              </a:ext>
            </a:extLst>
          </p:cNvPr>
          <p:cNvGrpSpPr/>
          <p:nvPr/>
        </p:nvGrpSpPr>
        <p:grpSpPr>
          <a:xfrm>
            <a:off x="10593493" y="4837167"/>
            <a:ext cx="4632074" cy="199290"/>
            <a:chOff x="260773" y="4837167"/>
            <a:chExt cx="1842347" cy="79265"/>
          </a:xfrm>
        </p:grpSpPr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A662382F-9DA1-4EF7-90EF-5EABF9B44BA0}"/>
                </a:ext>
              </a:extLst>
            </p:cNvPr>
            <p:cNvCxnSpPr>
              <a:stCxn id="27" idx="6"/>
              <a:endCxn id="28" idx="2"/>
            </p:cNvCxnSpPr>
            <p:nvPr/>
          </p:nvCxnSpPr>
          <p:spPr>
            <a:xfrm>
              <a:off x="340038" y="4876800"/>
              <a:ext cx="1683817" cy="0"/>
            </a:xfrm>
            <a:prstGeom prst="line">
              <a:avLst/>
            </a:prstGeom>
            <a:ln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76732CC-B68E-4644-BF18-2577562B6970}"/>
                </a:ext>
              </a:extLst>
            </p:cNvPr>
            <p:cNvSpPr/>
            <p:nvPr/>
          </p:nvSpPr>
          <p:spPr>
            <a:xfrm>
              <a:off x="260773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6001336C-698E-41AB-96EF-22DB1B03D140}"/>
                </a:ext>
              </a:extLst>
            </p:cNvPr>
            <p:cNvSpPr/>
            <p:nvPr/>
          </p:nvSpPr>
          <p:spPr>
            <a:xfrm>
              <a:off x="2023855" y="4837167"/>
              <a:ext cx="79265" cy="792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0" name="object 3">
            <a:extLst>
              <a:ext uri="{FF2B5EF4-FFF2-40B4-BE49-F238E27FC236}">
                <a16:creationId xmlns:a16="http://schemas.microsoft.com/office/drawing/2014/main" id="{7240D5E8-EC82-49B8-9AAE-C3B688749E19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8D4C5F9B-883E-495D-AE2A-305BC16AA16F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5">
            <a:extLst>
              <a:ext uri="{FF2B5EF4-FFF2-40B4-BE49-F238E27FC236}">
                <a16:creationId xmlns:a16="http://schemas.microsoft.com/office/drawing/2014/main" id="{94288271-5069-4C16-9E65-E3E60E18CB5A}"/>
              </a:ext>
            </a:extLst>
          </p:cNvPr>
          <p:cNvSpPr/>
          <p:nvPr/>
        </p:nvSpPr>
        <p:spPr>
          <a:xfrm>
            <a:off x="0" y="0"/>
            <a:ext cx="13004800" cy="9753600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C3E28E90-0475-42F4-8DDF-552168372E80}"/>
              </a:ext>
            </a:extLst>
          </p:cNvPr>
          <p:cNvGrpSpPr/>
          <p:nvPr/>
        </p:nvGrpSpPr>
        <p:grpSpPr>
          <a:xfrm>
            <a:off x="242905" y="4096177"/>
            <a:ext cx="8206966" cy="2962040"/>
            <a:chOff x="1757826" y="4222952"/>
            <a:chExt cx="8490580" cy="3115998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7A12CB11-3183-4F21-9DE3-04F8C7060645}"/>
                </a:ext>
              </a:extLst>
            </p:cNvPr>
            <p:cNvSpPr/>
            <p:nvPr/>
          </p:nvSpPr>
          <p:spPr>
            <a:xfrm>
              <a:off x="7075770" y="4222953"/>
              <a:ext cx="3172636" cy="3115997"/>
            </a:xfrm>
            <a:prstGeom prst="ellipse">
              <a:avLst/>
            </a:prstGeom>
            <a:solidFill>
              <a:srgbClr val="EC925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6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프리젠테이션 3 Light"/>
                <a:ea typeface="프리젠테이션 3 Light"/>
                <a:cs typeface="+mn-cs"/>
              </a:endParaRPr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F2B92B62-7959-43CB-BEF1-1C33F4505776}"/>
                </a:ext>
              </a:extLst>
            </p:cNvPr>
            <p:cNvSpPr/>
            <p:nvPr/>
          </p:nvSpPr>
          <p:spPr>
            <a:xfrm>
              <a:off x="1757826" y="4222953"/>
              <a:ext cx="3172636" cy="311599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6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프리젠테이션 3 Light"/>
                <a:ea typeface="프리젠테이션 3 Light"/>
                <a:cs typeface="+mn-cs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BAD4F8CA-ED16-4FCB-9191-52E1A5112397}"/>
                </a:ext>
              </a:extLst>
            </p:cNvPr>
            <p:cNvSpPr/>
            <p:nvPr/>
          </p:nvSpPr>
          <p:spPr>
            <a:xfrm>
              <a:off x="4416798" y="4222952"/>
              <a:ext cx="3172636" cy="3115997"/>
            </a:xfrm>
            <a:prstGeom prst="ellipse">
              <a:avLst/>
            </a:prstGeom>
            <a:solidFill>
              <a:srgbClr val="F2A46E">
                <a:alpha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6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프리젠테이션 3 Light"/>
                <a:ea typeface="프리젠테이션 3 Light"/>
                <a:cs typeface="+mn-cs"/>
              </a:endParaRPr>
            </a:p>
          </p:txBody>
        </p:sp>
      </p:grp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7AA81BCC-EFFE-4050-9A69-1BB9C81B7588}"/>
              </a:ext>
            </a:extLst>
          </p:cNvPr>
          <p:cNvCxnSpPr>
            <a:cxnSpLocks/>
          </p:cNvCxnSpPr>
          <p:nvPr/>
        </p:nvCxnSpPr>
        <p:spPr>
          <a:xfrm>
            <a:off x="0" y="5652947"/>
            <a:ext cx="242905" cy="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3D3514E8-07D1-4533-9E27-866BF69C55FB}"/>
              </a:ext>
            </a:extLst>
          </p:cNvPr>
          <p:cNvCxnSpPr>
            <a:cxnSpLocks/>
          </p:cNvCxnSpPr>
          <p:nvPr/>
        </p:nvCxnSpPr>
        <p:spPr>
          <a:xfrm>
            <a:off x="8446816" y="5609521"/>
            <a:ext cx="819242" cy="1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ABBB5D7-E1D7-477D-B839-D8A41E604593}"/>
              </a:ext>
            </a:extLst>
          </p:cNvPr>
          <p:cNvSpPr txBox="1"/>
          <p:nvPr/>
        </p:nvSpPr>
        <p:spPr>
          <a:xfrm>
            <a:off x="1690181" y="1220878"/>
            <a:ext cx="10045695" cy="915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7644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5000" spc="-100" dirty="0">
                <a:solidFill>
                  <a:srgbClr val="FD6C2C"/>
                </a:solidFill>
                <a:latin typeface="페이퍼로지 8 ExtraBold" pitchFamily="2" charset="-127"/>
                <a:ea typeface="페이퍼로지 8 ExtraBold" pitchFamily="2" charset="-127"/>
                <a:sym typeface="Helvetica Neue"/>
              </a:rPr>
              <a:t>보장 범위</a:t>
            </a:r>
            <a:r>
              <a:rPr lang="en-US" altLang="ko-KR" sz="5000" spc="-100" dirty="0">
                <a:solidFill>
                  <a:srgbClr val="FD6C2C"/>
                </a:solidFill>
                <a:latin typeface="페이퍼로지 8 ExtraBold" pitchFamily="2" charset="-127"/>
                <a:ea typeface="페이퍼로지 8 ExtraBold" pitchFamily="2" charset="-127"/>
                <a:sym typeface="Helvetica Neue"/>
              </a:rPr>
              <a:t>, </a:t>
            </a:r>
            <a:r>
              <a:rPr lang="ko-KR" altLang="en-US" sz="5000" spc="-100" dirty="0">
                <a:solidFill>
                  <a:srgbClr val="FD6C2C"/>
                </a:solidFill>
                <a:latin typeface="페이퍼로지 8 ExtraBold" pitchFamily="2" charset="-127"/>
                <a:ea typeface="페이퍼로지 8 ExtraBold" pitchFamily="2" charset="-127"/>
                <a:sym typeface="Helvetica Neue"/>
              </a:rPr>
              <a:t>기간</a:t>
            </a:r>
            <a:r>
              <a:rPr lang="en-US" altLang="ko-KR" sz="5000" spc="-100" dirty="0">
                <a:solidFill>
                  <a:srgbClr val="FD6C2C"/>
                </a:solidFill>
                <a:latin typeface="페이퍼로지 8 ExtraBold" pitchFamily="2" charset="-127"/>
                <a:ea typeface="페이퍼로지 8 ExtraBold" pitchFamily="2" charset="-127"/>
                <a:sym typeface="Helvetica Neue"/>
              </a:rPr>
              <a:t>, </a:t>
            </a:r>
            <a:r>
              <a:rPr lang="ko-KR" altLang="en-US" sz="5000" spc="-100" dirty="0">
                <a:solidFill>
                  <a:srgbClr val="FD6C2C"/>
                </a:solidFill>
                <a:latin typeface="페이퍼로지 8 ExtraBold" pitchFamily="2" charset="-127"/>
                <a:ea typeface="페이퍼로지 8 ExtraBold" pitchFamily="2" charset="-127"/>
                <a:sym typeface="Helvetica Neue"/>
              </a:rPr>
              <a:t> 크기 모두 완벽한 보장</a:t>
            </a:r>
            <a:endParaRPr kumimoji="0" lang="en-US" altLang="ko-KR" sz="5000" b="0" i="0" u="none" strike="noStrike" kern="1200" cap="none" spc="-100" normalizeH="0" baseline="0" noProof="0" dirty="0">
              <a:ln>
                <a:noFill/>
              </a:ln>
              <a:solidFill>
                <a:srgbClr val="FD6C2C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  <a:sym typeface="Helvetica Neue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9B36124-88A9-4883-B80B-5B2C57143670}"/>
              </a:ext>
            </a:extLst>
          </p:cNvPr>
          <p:cNvSpPr/>
          <p:nvPr/>
        </p:nvSpPr>
        <p:spPr>
          <a:xfrm>
            <a:off x="4914298" y="507069"/>
            <a:ext cx="3597460" cy="8777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7644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600" b="0" i="0" u="none" strike="noStrike" kern="1200" cap="none" spc="-10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  <a:sym typeface="Helvetica Neue"/>
              </a:rPr>
              <a:t>암 </a:t>
            </a:r>
            <a:r>
              <a:rPr kumimoji="0" lang="ko-KR" altLang="en-US" sz="4600" b="0" i="0" u="none" strike="noStrike" kern="1200" cap="none" spc="-10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  <a:sym typeface="Helvetica Neue"/>
              </a:rPr>
              <a:t>삼</a:t>
            </a:r>
            <a:r>
              <a:rPr kumimoji="0" lang="ko-KR" altLang="en-US" sz="4600" b="0" i="0" u="none" strike="noStrike" kern="1200" cap="none" spc="-10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페이퍼로지 8 ExtraBold" pitchFamily="2" charset="-127"/>
                <a:cs typeface="Calibri" panose="020F0502020204030204" pitchFamily="34" charset="0"/>
                <a:sym typeface="Helvetica Neue"/>
              </a:rPr>
              <a:t>∙</a:t>
            </a:r>
            <a:r>
              <a:rPr kumimoji="0" lang="ko-KR" altLang="en-US" sz="4600" b="0" i="0" u="none" strike="noStrike" kern="1200" cap="none" spc="-10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  <a:sym typeface="Helvetica Neue"/>
              </a:rPr>
              <a:t>복</a:t>
            </a:r>
            <a:r>
              <a:rPr kumimoji="0" lang="ko-KR" altLang="en-US" sz="4600" b="0" i="0" u="none" strike="noStrike" kern="1200" cap="none" spc="-10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페이퍼로지 8 ExtraBold" pitchFamily="2" charset="-127"/>
                <a:cs typeface="Calibri" panose="020F0502020204030204" pitchFamily="34" charset="0"/>
                <a:sym typeface="Helvetica Neue"/>
              </a:rPr>
              <a:t>∙</a:t>
            </a:r>
            <a:r>
              <a:rPr kumimoji="0" lang="ko-KR" altLang="en-US" sz="4600" b="0" i="0" u="none" strike="noStrike" kern="1200" cap="none" spc="-10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  <a:sym typeface="Helvetica Neue"/>
              </a:rPr>
              <a:t>치란</a:t>
            </a:r>
            <a:r>
              <a:rPr kumimoji="0" lang="en-US" altLang="ko-KR" sz="4600" b="0" i="0" u="none" strike="noStrike" kern="1200" cap="none" spc="-10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  <a:sym typeface="Helvetica Neue"/>
              </a:rPr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908696-4EE4-4C55-9750-F1F52CB0E006}"/>
              </a:ext>
            </a:extLst>
          </p:cNvPr>
          <p:cNvSpPr txBox="1"/>
          <p:nvPr/>
        </p:nvSpPr>
        <p:spPr>
          <a:xfrm>
            <a:off x="815618" y="4505449"/>
            <a:ext cx="1845801" cy="489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sz="3200" b="1" spc="-73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보장범위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23F9CF-39E0-44B4-8210-151F65505294}"/>
              </a:ext>
            </a:extLst>
          </p:cNvPr>
          <p:cNvSpPr txBox="1"/>
          <p:nvPr/>
        </p:nvSpPr>
        <p:spPr>
          <a:xfrm>
            <a:off x="3423487" y="4505449"/>
            <a:ext cx="1845801" cy="489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sz="3200" b="1" spc="-73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보장기간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D2F191-82FF-449B-AC50-983172D320DC}"/>
              </a:ext>
            </a:extLst>
          </p:cNvPr>
          <p:cNvSpPr txBox="1"/>
          <p:nvPr/>
        </p:nvSpPr>
        <p:spPr>
          <a:xfrm>
            <a:off x="5986778" y="4505449"/>
            <a:ext cx="1845801" cy="489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sz="3200" b="1" spc="-73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보장크기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C23B038-23F8-459E-B6C7-449300C3B39A}"/>
              </a:ext>
            </a:extLst>
          </p:cNvPr>
          <p:cNvSpPr/>
          <p:nvPr/>
        </p:nvSpPr>
        <p:spPr>
          <a:xfrm>
            <a:off x="1045005" y="5208338"/>
            <a:ext cx="1335622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797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모든 급여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81FDE06-884E-42E1-806F-F809B6679985}"/>
              </a:ext>
            </a:extLst>
          </p:cNvPr>
          <p:cNvSpPr/>
          <p:nvPr/>
        </p:nvSpPr>
        <p:spPr>
          <a:xfrm>
            <a:off x="1055154" y="5599442"/>
            <a:ext cx="1606530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797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모든 비급여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C909E01-E193-42B3-86AD-5D2B30660067}"/>
              </a:ext>
            </a:extLst>
          </p:cNvPr>
          <p:cNvSpPr/>
          <p:nvPr/>
        </p:nvSpPr>
        <p:spPr>
          <a:xfrm>
            <a:off x="1047348" y="6007070"/>
            <a:ext cx="1606530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797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특정 비급여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57" name="이등변 삼각형 56">
            <a:extLst>
              <a:ext uri="{FF2B5EF4-FFF2-40B4-BE49-F238E27FC236}">
                <a16:creationId xmlns:a16="http://schemas.microsoft.com/office/drawing/2014/main" id="{2C9E9468-01CE-41F2-9BE8-127666A5BD96}"/>
              </a:ext>
            </a:extLst>
          </p:cNvPr>
          <p:cNvSpPr/>
          <p:nvPr/>
        </p:nvSpPr>
        <p:spPr>
          <a:xfrm rot="5400000">
            <a:off x="8625538" y="5507952"/>
            <a:ext cx="240510" cy="207337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870FF10-9DD1-4B50-B006-A56CA576CC85}"/>
              </a:ext>
            </a:extLst>
          </p:cNvPr>
          <p:cNvSpPr/>
          <p:nvPr/>
        </p:nvSpPr>
        <p:spPr>
          <a:xfrm>
            <a:off x="2076089" y="2085917"/>
            <a:ext cx="8454559" cy="585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797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atin typeface="페이퍼로지 8 ExtraBold" pitchFamily="2" charset="-127"/>
                <a:ea typeface="페이퍼로지 8 ExtraBold" pitchFamily="2" charset="-127"/>
              </a:rPr>
              <a:t>모든 급여</a:t>
            </a:r>
            <a:r>
              <a:rPr lang="en-US" altLang="ko-KR" sz="2800" dirty="0">
                <a:latin typeface="페이퍼로지 8 ExtraBold" pitchFamily="2" charset="-127"/>
                <a:ea typeface="페이퍼로지 8 ExtraBold" pitchFamily="2" charset="-127"/>
              </a:rPr>
              <a:t>/</a:t>
            </a:r>
            <a:r>
              <a:rPr lang="ko-KR" altLang="en-US" sz="2800" dirty="0">
                <a:latin typeface="페이퍼로지 8 ExtraBold" pitchFamily="2" charset="-127"/>
                <a:ea typeface="페이퍼로지 8 ExtraBold" pitchFamily="2" charset="-127"/>
              </a:rPr>
              <a:t>비급여를 만기까지 매년 </a:t>
            </a:r>
            <a:r>
              <a:rPr lang="ko-KR" altLang="en-US" sz="2800" dirty="0" err="1">
                <a:latin typeface="페이퍼로지 8 ExtraBold" pitchFamily="2" charset="-127"/>
                <a:ea typeface="페이퍼로지 8 ExtraBold" pitchFamily="2" charset="-127"/>
              </a:rPr>
              <a:t>리필보장하는</a:t>
            </a:r>
            <a:r>
              <a:rPr lang="ko-KR" altLang="en-US" sz="2800" dirty="0">
                <a:latin typeface="페이퍼로지 8 ExtraBold" pitchFamily="2" charset="-127"/>
                <a:ea typeface="페이퍼로지 8 ExtraBold" pitchFamily="2" charset="-127"/>
              </a:rPr>
              <a:t> 암 치료비</a:t>
            </a:r>
            <a:endParaRPr lang="en-US" altLang="ko-KR" sz="2800" dirty="0"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9DE0330-CE35-43E6-8504-20BBB5BBB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5680" y="5311538"/>
            <a:ext cx="324820" cy="300212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ED07D7AC-1961-4AFC-9F95-A68E1BB61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0566" y="5714495"/>
            <a:ext cx="324820" cy="300212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87896649-356A-4F31-9D66-E72FF99AA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8023" y="6119448"/>
            <a:ext cx="324820" cy="300212"/>
          </a:xfrm>
          <a:prstGeom prst="rect">
            <a:avLst/>
          </a:prstGeom>
        </p:spPr>
      </p:pic>
      <p:sp>
        <p:nvSpPr>
          <p:cNvPr id="58" name="직사각형 57">
            <a:extLst>
              <a:ext uri="{FF2B5EF4-FFF2-40B4-BE49-F238E27FC236}">
                <a16:creationId xmlns:a16="http://schemas.microsoft.com/office/drawing/2014/main" id="{83B549E1-39FB-4129-9EAF-1C8AAB65E3E2}"/>
              </a:ext>
            </a:extLst>
          </p:cNvPr>
          <p:cNvSpPr/>
          <p:nvPr/>
        </p:nvSpPr>
        <p:spPr>
          <a:xfrm>
            <a:off x="3780243" y="5208338"/>
            <a:ext cx="1269899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797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1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회 보장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E231FDA9-56C0-4679-9409-B74239381977}"/>
              </a:ext>
            </a:extLst>
          </p:cNvPr>
          <p:cNvSpPr/>
          <p:nvPr/>
        </p:nvSpPr>
        <p:spPr>
          <a:xfrm>
            <a:off x="3790392" y="5599442"/>
            <a:ext cx="1475084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797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10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년 보장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DA5760E5-E557-4E16-8753-EF9AE6A38E6C}"/>
              </a:ext>
            </a:extLst>
          </p:cNvPr>
          <p:cNvSpPr/>
          <p:nvPr/>
        </p:nvSpPr>
        <p:spPr>
          <a:xfrm>
            <a:off x="3860123" y="6007070"/>
            <a:ext cx="1335622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797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만기 보장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B3F000F2-6DC5-4D64-8DC4-7B81E4EEB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0918" y="5311538"/>
            <a:ext cx="324820" cy="300212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1C7E0A21-F98F-4519-A7F1-15E95967A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5804" y="5714495"/>
            <a:ext cx="324820" cy="300212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A7326566-D37E-407A-87C3-6424F921E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3261" y="6119448"/>
            <a:ext cx="324820" cy="300212"/>
          </a:xfrm>
          <a:prstGeom prst="rect">
            <a:avLst/>
          </a:prstGeom>
        </p:spPr>
      </p:pic>
      <p:sp>
        <p:nvSpPr>
          <p:cNvPr id="64" name="직사각형 63">
            <a:extLst>
              <a:ext uri="{FF2B5EF4-FFF2-40B4-BE49-F238E27FC236}">
                <a16:creationId xmlns:a16="http://schemas.microsoft.com/office/drawing/2014/main" id="{10489B33-CD83-4BB1-915A-0BA7F23FD80B}"/>
              </a:ext>
            </a:extLst>
          </p:cNvPr>
          <p:cNvSpPr/>
          <p:nvPr/>
        </p:nvSpPr>
        <p:spPr>
          <a:xfrm>
            <a:off x="6206005" y="5186093"/>
            <a:ext cx="865943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797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10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DEA7505-36BF-44B8-A3A2-0811870BA996}"/>
              </a:ext>
            </a:extLst>
          </p:cNvPr>
          <p:cNvSpPr/>
          <p:nvPr/>
        </p:nvSpPr>
        <p:spPr>
          <a:xfrm>
            <a:off x="6216154" y="5577197"/>
            <a:ext cx="1538050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797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10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+2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D136FE96-C6AF-4D22-A190-BD70051CC525}"/>
              </a:ext>
            </a:extLst>
          </p:cNvPr>
          <p:cNvSpPr/>
          <p:nvPr/>
        </p:nvSpPr>
        <p:spPr>
          <a:xfrm>
            <a:off x="6218914" y="5961206"/>
            <a:ext cx="1736822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797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10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+2</a:t>
            </a:r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억</a:t>
            </a:r>
            <a:r>
              <a:rPr lang="en-US" altLang="ko-KR" sz="2400" dirty="0">
                <a:latin typeface="페이퍼로지 5 Medium" pitchFamily="2" charset="-127"/>
                <a:ea typeface="페이퍼로지 5 Medium" pitchFamily="2" charset="-127"/>
              </a:rPr>
              <a:t>+</a:t>
            </a:r>
          </a:p>
        </p:txBody>
      </p:sp>
      <p:pic>
        <p:nvPicPr>
          <p:cNvPr id="67" name="그림 66">
            <a:extLst>
              <a:ext uri="{FF2B5EF4-FFF2-40B4-BE49-F238E27FC236}">
                <a16:creationId xmlns:a16="http://schemas.microsoft.com/office/drawing/2014/main" id="{468B9B4D-8CE1-45BA-9570-424171703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6206" y="5311408"/>
            <a:ext cx="324820" cy="300212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003C9AC2-9263-4023-BD64-85D847AA7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1092" y="5714365"/>
            <a:ext cx="324820" cy="300212"/>
          </a:xfrm>
          <a:prstGeom prst="rect">
            <a:avLst/>
          </a:prstGeom>
        </p:spPr>
      </p:pic>
      <p:pic>
        <p:nvPicPr>
          <p:cNvPr id="69" name="그림 68">
            <a:extLst>
              <a:ext uri="{FF2B5EF4-FFF2-40B4-BE49-F238E27FC236}">
                <a16:creationId xmlns:a16="http://schemas.microsoft.com/office/drawing/2014/main" id="{7701F138-FCCC-4BC3-AD8C-783AB6082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1" b="98907" l="9596" r="95960">
                        <a14:foregroundMark x1="41414" y1="13661" x2="59091" y2="14754"/>
                        <a14:foregroundMark x1="56061" y1="7104" x2="56061" y2="7104"/>
                        <a14:foregroundMark x1="57240" y1="9391" x2="81818" y2="24044"/>
                        <a14:foregroundMark x1="81818" y1="24044" x2="81818" y2="24044"/>
                        <a14:foregroundMark x1="91919" y1="37158" x2="91482" y2="48993"/>
                        <a14:foregroundMark x1="70707" y1="88525" x2="46465" y2="94536"/>
                        <a14:foregroundMark x1="47980" y1="60656" x2="47980" y2="60656"/>
                        <a14:foregroundMark x1="49495" y1="97268" x2="49495" y2="97268"/>
                        <a14:foregroundMark x1="52525" y1="98907" x2="52525" y2="98907"/>
                        <a14:backgroundMark x1="59091" y1="6011" x2="59091" y2="6011"/>
                        <a14:backgroundMark x1="57576" y1="5464" x2="59596" y2="6011"/>
                        <a14:backgroundMark x1="97475" y1="50273" x2="96970" y2="53005"/>
                        <a14:backgroundMark x1="52525" y1="98907" x2="52525" y2="9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8549" y="6119318"/>
            <a:ext cx="324820" cy="3002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A580EC4-CDFF-4254-B3F7-89B715AA070C}"/>
              </a:ext>
            </a:extLst>
          </p:cNvPr>
          <p:cNvSpPr txBox="1"/>
          <p:nvPr/>
        </p:nvSpPr>
        <p:spPr>
          <a:xfrm>
            <a:off x="7760527" y="5919149"/>
            <a:ext cx="417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ko-KR" sz="3200" dirty="0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α</a:t>
            </a:r>
            <a:endParaRPr lang="ko-KR" altLang="en-US" sz="32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78162048-C839-4059-B2DB-686F9DE036B2}"/>
              </a:ext>
            </a:extLst>
          </p:cNvPr>
          <p:cNvSpPr/>
          <p:nvPr/>
        </p:nvSpPr>
        <p:spPr>
          <a:xfrm>
            <a:off x="8996669" y="3857658"/>
            <a:ext cx="3765226" cy="3636774"/>
          </a:xfrm>
          <a:prstGeom prst="ellipse">
            <a:avLst/>
          </a:prstGeom>
          <a:solidFill>
            <a:srgbClr val="EE6A1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6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프리젠테이션 3 Light"/>
              <a:ea typeface="프리젠테이션 3 Light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3E5695-B6C8-4F37-B11A-1C89EC5189D5}"/>
              </a:ext>
            </a:extLst>
          </p:cNvPr>
          <p:cNvSpPr txBox="1"/>
          <p:nvPr/>
        </p:nvSpPr>
        <p:spPr>
          <a:xfrm>
            <a:off x="9717267" y="5313251"/>
            <a:ext cx="2346989" cy="70044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4400" b="1" spc="-7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암 </a:t>
            </a:r>
            <a:r>
              <a:rPr lang="ko-KR" altLang="en-US" sz="4400" b="1" spc="-73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삼</a:t>
            </a:r>
            <a:r>
              <a:rPr lang="ko-KR" altLang="en-US" sz="4400" b="1" spc="-73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페이퍼로지 8 Extra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4400" b="1" spc="-73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복</a:t>
            </a:r>
            <a:r>
              <a:rPr lang="ko-KR" altLang="en-US" sz="4400" b="1" spc="-73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페이퍼로지 8 Extra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4400" b="1" spc="-73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치</a:t>
            </a:r>
            <a:endParaRPr lang="ko-KR" altLang="en-US" sz="4400" b="1" spc="-7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644C8DC1-B19C-48D6-B8F4-289BAACAA9FB}"/>
              </a:ext>
            </a:extLst>
          </p:cNvPr>
          <p:cNvCxnSpPr>
            <a:cxnSpLocks/>
          </p:cNvCxnSpPr>
          <p:nvPr/>
        </p:nvCxnSpPr>
        <p:spPr>
          <a:xfrm flipV="1">
            <a:off x="12768733" y="5652946"/>
            <a:ext cx="952500" cy="1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>
            <a:extLst>
              <a:ext uri="{FF2B5EF4-FFF2-40B4-BE49-F238E27FC236}">
                <a16:creationId xmlns:a16="http://schemas.microsoft.com/office/drawing/2014/main" id="{CB85C6D0-DD5C-42B8-9111-A3054B0CDB8C}"/>
              </a:ext>
            </a:extLst>
          </p:cNvPr>
          <p:cNvGrpSpPr/>
          <p:nvPr/>
        </p:nvGrpSpPr>
        <p:grpSpPr>
          <a:xfrm>
            <a:off x="10427033" y="2166504"/>
            <a:ext cx="2264286" cy="535142"/>
            <a:chOff x="12761895" y="2620852"/>
            <a:chExt cx="2264286" cy="535142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86E21D87-E9F2-4355-A744-362952EA1424}"/>
                </a:ext>
              </a:extLst>
            </p:cNvPr>
            <p:cNvSpPr/>
            <p:nvPr/>
          </p:nvSpPr>
          <p:spPr>
            <a:xfrm>
              <a:off x="12761895" y="2620852"/>
              <a:ext cx="1749965" cy="535142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573E60-90E5-4B57-A8B2-2F726AD56B8B}"/>
                </a:ext>
              </a:extLst>
            </p:cNvPr>
            <p:cNvSpPr txBox="1"/>
            <p:nvPr/>
          </p:nvSpPr>
          <p:spPr>
            <a:xfrm>
              <a:off x="12863495" y="2688368"/>
              <a:ext cx="21626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전 연령 </a:t>
              </a:r>
              <a:r>
                <a:rPr lang="en-US" altLang="ko-KR" sz="20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2</a:t>
              </a:r>
              <a:r>
                <a:rPr lang="ko-KR" altLang="en-US" sz="20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만원</a:t>
              </a:r>
            </a:p>
          </p:txBody>
        </p:sp>
      </p:grpSp>
      <p:sp>
        <p:nvSpPr>
          <p:cNvPr id="14" name="이등변 삼각형 13">
            <a:extLst>
              <a:ext uri="{FF2B5EF4-FFF2-40B4-BE49-F238E27FC236}">
                <a16:creationId xmlns:a16="http://schemas.microsoft.com/office/drawing/2014/main" id="{C5D0B4FA-60E5-4910-A5B1-109153E8E3A1}"/>
              </a:ext>
            </a:extLst>
          </p:cNvPr>
          <p:cNvSpPr/>
          <p:nvPr/>
        </p:nvSpPr>
        <p:spPr>
          <a:xfrm rot="16200000">
            <a:off x="10330193" y="2383275"/>
            <a:ext cx="114300" cy="101600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object 3">
            <a:extLst>
              <a:ext uri="{FF2B5EF4-FFF2-40B4-BE49-F238E27FC236}">
                <a16:creationId xmlns:a16="http://schemas.microsoft.com/office/drawing/2014/main" id="{C0DEB73D-C526-40C6-B416-6E59AF05B15D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46" name="object 3">
            <a:extLst>
              <a:ext uri="{FF2B5EF4-FFF2-40B4-BE49-F238E27FC236}">
                <a16:creationId xmlns:a16="http://schemas.microsoft.com/office/drawing/2014/main" id="{CCBB31A2-E448-4F4A-BE57-F5BEA2F05EAD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7463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사각형: 둥근 모서리 5">
            <a:extLst>
              <a:ext uri="{FF2B5EF4-FFF2-40B4-BE49-F238E27FC236}">
                <a16:creationId xmlns:a16="http://schemas.microsoft.com/office/drawing/2014/main" id="{8DD7E524-82E3-4A14-9DAF-E9EE7891B79D}"/>
              </a:ext>
            </a:extLst>
          </p:cNvPr>
          <p:cNvSpPr/>
          <p:nvPr/>
        </p:nvSpPr>
        <p:spPr>
          <a:xfrm>
            <a:off x="0" y="0"/>
            <a:ext cx="13004800" cy="9719393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1" name="사각형: 둥근 모서리 310">
            <a:extLst>
              <a:ext uri="{FF2B5EF4-FFF2-40B4-BE49-F238E27FC236}">
                <a16:creationId xmlns:a16="http://schemas.microsoft.com/office/drawing/2014/main" id="{4AE97506-A134-44BB-B5FA-82E5B27F13EA}"/>
              </a:ext>
            </a:extLst>
          </p:cNvPr>
          <p:cNvSpPr/>
          <p:nvPr/>
        </p:nvSpPr>
        <p:spPr>
          <a:xfrm>
            <a:off x="6636666" y="1369103"/>
            <a:ext cx="6221781" cy="8151526"/>
          </a:xfrm>
          <a:prstGeom prst="roundRect">
            <a:avLst>
              <a:gd name="adj" fmla="val 2632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EB3948B6-BA8D-4954-BB72-77A27E0687DA}"/>
              </a:ext>
            </a:extLst>
          </p:cNvPr>
          <p:cNvSpPr/>
          <p:nvPr/>
        </p:nvSpPr>
        <p:spPr>
          <a:xfrm>
            <a:off x="255828" y="1369103"/>
            <a:ext cx="6221781" cy="8151526"/>
          </a:xfrm>
          <a:prstGeom prst="roundRect">
            <a:avLst>
              <a:gd name="adj" fmla="val 2632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6" name="타원 165">
            <a:extLst>
              <a:ext uri="{FF2B5EF4-FFF2-40B4-BE49-F238E27FC236}">
                <a16:creationId xmlns:a16="http://schemas.microsoft.com/office/drawing/2014/main" id="{C78E20CF-369D-4103-B150-65709944327B}"/>
              </a:ext>
            </a:extLst>
          </p:cNvPr>
          <p:cNvSpPr/>
          <p:nvPr/>
        </p:nvSpPr>
        <p:spPr>
          <a:xfrm>
            <a:off x="4835686" y="8092867"/>
            <a:ext cx="1388846" cy="10069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7" name="타원 166">
            <a:extLst>
              <a:ext uri="{FF2B5EF4-FFF2-40B4-BE49-F238E27FC236}">
                <a16:creationId xmlns:a16="http://schemas.microsoft.com/office/drawing/2014/main" id="{3D7F3AA4-ECB3-40E4-BA06-DB4EDE81B554}"/>
              </a:ext>
            </a:extLst>
          </p:cNvPr>
          <p:cNvSpPr/>
          <p:nvPr/>
        </p:nvSpPr>
        <p:spPr>
          <a:xfrm>
            <a:off x="4925353" y="5170246"/>
            <a:ext cx="1388846" cy="9221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C1FA90BE-10AB-4A1E-8AB0-5B21327831CF}"/>
              </a:ext>
            </a:extLst>
          </p:cNvPr>
          <p:cNvSpPr/>
          <p:nvPr/>
        </p:nvSpPr>
        <p:spPr>
          <a:xfrm>
            <a:off x="4932320" y="2353386"/>
            <a:ext cx="1376493" cy="965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35C9FB2-936F-49E8-B613-D6058F1E70E9}"/>
              </a:ext>
            </a:extLst>
          </p:cNvPr>
          <p:cNvSpPr txBox="1"/>
          <p:nvPr/>
        </p:nvSpPr>
        <p:spPr>
          <a:xfrm>
            <a:off x="996608" y="444349"/>
            <a:ext cx="6082755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급여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, 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비급여 빈틈없이 대비하세요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!</a:t>
            </a:r>
            <a:endParaRPr lang="ko-KR" altLang="en-US" sz="3600" spc="-70" dirty="0">
              <a:ln>
                <a:solidFill>
                  <a:schemeClr val="accent1">
                    <a:alpha val="0"/>
                  </a:schemeClr>
                </a:solidFill>
              </a:ln>
              <a:latin typeface="페이퍼로지 7 Bold" pitchFamily="2" charset="-127"/>
              <a:ea typeface="페이퍼로지 7 Bold" pitchFamily="2" charset="-127"/>
              <a:cs typeface="Pretendard Bold" panose="02000803000000020004" pitchFamily="2" charset="-127"/>
            </a:endParaRPr>
          </a:p>
        </p:txBody>
      </p: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B9917D3F-4E8D-47DD-BB67-846E6CA53953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7C02E10F-22F0-4A83-B904-E1470AF25A52}"/>
              </a:ext>
            </a:extLst>
          </p:cNvPr>
          <p:cNvGrpSpPr/>
          <p:nvPr/>
        </p:nvGrpSpPr>
        <p:grpSpPr>
          <a:xfrm rot="21110595">
            <a:off x="11796366" y="436157"/>
            <a:ext cx="1078366" cy="878844"/>
            <a:chOff x="11491578" y="-1935690"/>
            <a:chExt cx="1261247" cy="1027888"/>
          </a:xfrm>
        </p:grpSpPr>
        <p:pic>
          <p:nvPicPr>
            <p:cNvPr id="85" name="그림 84">
              <a:extLst>
                <a:ext uri="{FF2B5EF4-FFF2-40B4-BE49-F238E27FC236}">
                  <a16:creationId xmlns:a16="http://schemas.microsoft.com/office/drawing/2014/main" id="{173AA185-BB9C-4FDA-9E26-80FA0CBE2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11491578" y="-1935690"/>
              <a:ext cx="1261247" cy="1027888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9572228-C02A-4412-868F-43656B605B5F}"/>
                </a:ext>
              </a:extLst>
            </p:cNvPr>
            <p:cNvSpPr txBox="1"/>
            <p:nvPr/>
          </p:nvSpPr>
          <p:spPr>
            <a:xfrm>
              <a:off x="11776864" y="-1803547"/>
              <a:ext cx="638726" cy="6839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범위</a:t>
              </a:r>
              <a:endPara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633A64E6-FC65-421E-8A5F-44FD1990E25C}"/>
              </a:ext>
            </a:extLst>
          </p:cNvPr>
          <p:cNvCxnSpPr>
            <a:cxnSpLocks/>
          </p:cNvCxnSpPr>
          <p:nvPr/>
        </p:nvCxnSpPr>
        <p:spPr>
          <a:xfrm>
            <a:off x="841841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874348BB-DF02-4FE3-AFD4-8200FF56716D}"/>
              </a:ext>
            </a:extLst>
          </p:cNvPr>
          <p:cNvSpPr txBox="1"/>
          <p:nvPr/>
        </p:nvSpPr>
        <p:spPr>
          <a:xfrm>
            <a:off x="84707" y="444369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01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cxnSp>
        <p:nvCxnSpPr>
          <p:cNvPr id="103" name="직선 연결선 102">
            <a:extLst>
              <a:ext uri="{FF2B5EF4-FFF2-40B4-BE49-F238E27FC236}">
                <a16:creationId xmlns:a16="http://schemas.microsoft.com/office/drawing/2014/main" id="{AFD3D6F9-A943-4A98-A598-4BE936A89753}"/>
              </a:ext>
            </a:extLst>
          </p:cNvPr>
          <p:cNvCxnSpPr>
            <a:cxnSpLocks/>
          </p:cNvCxnSpPr>
          <p:nvPr/>
        </p:nvCxnSpPr>
        <p:spPr>
          <a:xfrm>
            <a:off x="2798251" y="2928454"/>
            <a:ext cx="1849949" cy="0"/>
          </a:xfrm>
          <a:prstGeom prst="line">
            <a:avLst/>
          </a:prstGeom>
          <a:ln w="28575">
            <a:solidFill>
              <a:srgbClr val="404040"/>
            </a:solidFill>
            <a:prstDash val="sysDash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타원 2">
            <a:extLst>
              <a:ext uri="{FF2B5EF4-FFF2-40B4-BE49-F238E27FC236}">
                <a16:creationId xmlns:a16="http://schemas.microsoft.com/office/drawing/2014/main" id="{44B71181-319C-4DC2-9959-D05B3B8F1AA9}"/>
              </a:ext>
            </a:extLst>
          </p:cNvPr>
          <p:cNvSpPr/>
          <p:nvPr/>
        </p:nvSpPr>
        <p:spPr>
          <a:xfrm>
            <a:off x="1383601" y="1953312"/>
            <a:ext cx="1926755" cy="1926755"/>
          </a:xfrm>
          <a:prstGeom prst="ellipse">
            <a:avLst/>
          </a:prstGeom>
          <a:solidFill>
            <a:srgbClr val="FE761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6B0ECBF-6DAD-4340-AF13-81BDECCE3891}"/>
              </a:ext>
            </a:extLst>
          </p:cNvPr>
          <p:cNvSpPr txBox="1"/>
          <p:nvPr/>
        </p:nvSpPr>
        <p:spPr>
          <a:xfrm>
            <a:off x="841841" y="2960309"/>
            <a:ext cx="3033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80%</a:t>
            </a:r>
            <a:endParaRPr lang="ko-KR" altLang="en-US" sz="40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06221D9-5159-4FDD-B1FF-3A51D57925CA}"/>
              </a:ext>
            </a:extLst>
          </p:cNvPr>
          <p:cNvSpPr txBox="1"/>
          <p:nvPr/>
        </p:nvSpPr>
        <p:spPr>
          <a:xfrm>
            <a:off x="411492" y="2213111"/>
            <a:ext cx="3949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암 치료</a:t>
            </a:r>
            <a:endParaRPr lang="en-US" altLang="ko-KR" sz="24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ko-KR" altLang="en-US" sz="24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급여치료 비율</a:t>
            </a:r>
            <a:endParaRPr lang="en-US" altLang="ko-KR" sz="24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4E05B1E-0CB7-42AD-BBCA-6D5147472FC1}"/>
              </a:ext>
            </a:extLst>
          </p:cNvPr>
          <p:cNvSpPr txBox="1"/>
          <p:nvPr/>
        </p:nvSpPr>
        <p:spPr>
          <a:xfrm>
            <a:off x="4907084" y="2601770"/>
            <a:ext cx="1083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>
                <a:latin typeface="페이퍼로지 3 Light" pitchFamily="2" charset="-127"/>
                <a:ea typeface="페이퍼로지 3 Light" pitchFamily="2" charset="-127"/>
              </a:rPr>
              <a:t>많아요</a:t>
            </a:r>
            <a:r>
              <a:rPr lang="en-US" altLang="ko-KR" sz="2400" b="1" dirty="0">
                <a:latin typeface="페이퍼로지 3 Light" pitchFamily="2" charset="-127"/>
                <a:ea typeface="페이퍼로지 3 Light" pitchFamily="2" charset="-127"/>
              </a:rPr>
              <a:t>!</a:t>
            </a:r>
            <a:endParaRPr lang="ko-KR" altLang="en-US" sz="2400" b="1" dirty="0">
              <a:latin typeface="페이퍼로지 3 Light" pitchFamily="2" charset="-127"/>
              <a:ea typeface="페이퍼로지 3 Light" pitchFamily="2" charset="-127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C494501-651F-469D-847A-D626E84CA474}"/>
              </a:ext>
            </a:extLst>
          </p:cNvPr>
          <p:cNvSpPr txBox="1"/>
          <p:nvPr/>
        </p:nvSpPr>
        <p:spPr>
          <a:xfrm>
            <a:off x="4668330" y="3384384"/>
            <a:ext cx="17684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국민건강보험공단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2024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 진료비 실태조사 </a:t>
            </a:r>
          </a:p>
        </p:txBody>
      </p:sp>
      <p:sp>
        <p:nvSpPr>
          <p:cNvPr id="119" name="사각형: 둥근 모서리 13">
            <a:extLst>
              <a:ext uri="{FF2B5EF4-FFF2-40B4-BE49-F238E27FC236}">
                <a16:creationId xmlns:a16="http://schemas.microsoft.com/office/drawing/2014/main" id="{72A2DFCF-C30B-4F00-9E84-9F321678F79F}"/>
              </a:ext>
            </a:extLst>
          </p:cNvPr>
          <p:cNvSpPr/>
          <p:nvPr/>
        </p:nvSpPr>
        <p:spPr>
          <a:xfrm>
            <a:off x="473534" y="5095228"/>
            <a:ext cx="1814004" cy="1186955"/>
          </a:xfrm>
          <a:prstGeom prst="roundRect">
            <a:avLst>
              <a:gd name="adj" fmla="val 8332"/>
            </a:avLst>
          </a:prstGeom>
          <a:solidFill>
            <a:srgbClr val="FFFFFF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defTabSz="952896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F7BB9DA-0647-4438-A100-01A0EF73D8E8}"/>
              </a:ext>
            </a:extLst>
          </p:cNvPr>
          <p:cNvSpPr txBox="1"/>
          <p:nvPr/>
        </p:nvSpPr>
        <p:spPr>
          <a:xfrm>
            <a:off x="602665" y="5271205"/>
            <a:ext cx="160653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>
                <a:latin typeface="페이퍼로지 5 Medium" pitchFamily="2" charset="-127"/>
                <a:ea typeface="페이퍼로지 5 Medium" pitchFamily="2" charset="-127"/>
              </a:rPr>
              <a:t>비급여항목 </a:t>
            </a:r>
            <a:endParaRPr lang="en-US" altLang="ko-KR" sz="2400" b="1" dirty="0"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en-US" altLang="ko-KR" sz="2800" b="1" dirty="0">
                <a:solidFill>
                  <a:srgbClr val="FE761A"/>
                </a:solidFill>
                <a:latin typeface="페이퍼로지 5 Medium" pitchFamily="2" charset="-127"/>
                <a:ea typeface="페이퍼로지 5 Medium" pitchFamily="2" charset="-127"/>
              </a:rPr>
              <a:t>623</a:t>
            </a:r>
            <a:r>
              <a:rPr lang="ko-KR" altLang="en-US" sz="2800" b="1" dirty="0">
                <a:solidFill>
                  <a:srgbClr val="FE761A"/>
                </a:solidFill>
                <a:latin typeface="페이퍼로지 5 Medium" pitchFamily="2" charset="-127"/>
                <a:ea typeface="페이퍼로지 5 Medium" pitchFamily="2" charset="-127"/>
              </a:rPr>
              <a:t>개 </a:t>
            </a:r>
            <a:endParaRPr lang="en-US" altLang="ko-KR" sz="2800" b="1" dirty="0">
              <a:solidFill>
                <a:srgbClr val="FE761A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63EBC363-1ADF-48E2-8F4D-64CD76110E70}"/>
              </a:ext>
            </a:extLst>
          </p:cNvPr>
          <p:cNvSpPr txBox="1"/>
          <p:nvPr/>
        </p:nvSpPr>
        <p:spPr>
          <a:xfrm>
            <a:off x="4948377" y="5373096"/>
            <a:ext cx="1083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>
                <a:latin typeface="페이퍼로지 3 Light" pitchFamily="2" charset="-127"/>
                <a:ea typeface="페이퍼로지 3 Light" pitchFamily="2" charset="-127"/>
              </a:rPr>
              <a:t>비싸요</a:t>
            </a:r>
            <a:r>
              <a:rPr lang="en-US" altLang="ko-KR" sz="2400" b="1" dirty="0">
                <a:latin typeface="페이퍼로지 3 Light" pitchFamily="2" charset="-127"/>
                <a:ea typeface="페이퍼로지 3 Light" pitchFamily="2" charset="-127"/>
              </a:rPr>
              <a:t>!</a:t>
            </a:r>
            <a:endParaRPr lang="ko-KR" altLang="en-US" sz="2400" b="1" dirty="0">
              <a:latin typeface="페이퍼로지 3 Light" pitchFamily="2" charset="-127"/>
              <a:ea typeface="페이퍼로지 3 Light" pitchFamily="2" charset="-127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172A23A1-7718-47D5-98FF-784FD405C733}"/>
              </a:ext>
            </a:extLst>
          </p:cNvPr>
          <p:cNvSpPr txBox="1"/>
          <p:nvPr/>
        </p:nvSpPr>
        <p:spPr>
          <a:xfrm>
            <a:off x="4988133" y="8198639"/>
            <a:ext cx="1083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latin typeface="페이퍼로지 3 Light" pitchFamily="2" charset="-127"/>
                <a:ea typeface="페이퍼로지 3 Light" pitchFamily="2" charset="-127"/>
              </a:rPr>
              <a:t>진짜</a:t>
            </a:r>
            <a:endParaRPr lang="en-US" altLang="ko-KR" sz="2400" b="1" dirty="0">
              <a:latin typeface="페이퍼로지 3 Light" pitchFamily="2" charset="-127"/>
              <a:ea typeface="페이퍼로지 3 Light" pitchFamily="2" charset="-127"/>
            </a:endParaRPr>
          </a:p>
          <a:p>
            <a:pPr algn="ctr"/>
            <a:r>
              <a:rPr lang="ko-KR" altLang="en-US" sz="2400" b="1" dirty="0">
                <a:latin typeface="페이퍼로지 3 Light" pitchFamily="2" charset="-127"/>
                <a:ea typeface="페이퍼로지 3 Light" pitchFamily="2" charset="-127"/>
              </a:rPr>
              <a:t>비싸요</a:t>
            </a:r>
            <a:r>
              <a:rPr lang="en-US" altLang="ko-KR" sz="2400" b="1" dirty="0">
                <a:latin typeface="페이퍼로지 3 Light" pitchFamily="2" charset="-127"/>
                <a:ea typeface="페이퍼로지 3 Light" pitchFamily="2" charset="-127"/>
              </a:rPr>
              <a:t>!</a:t>
            </a:r>
            <a:endParaRPr lang="ko-KR" altLang="en-US" sz="2400" b="1" dirty="0">
              <a:latin typeface="페이퍼로지 3 Light" pitchFamily="2" charset="-127"/>
              <a:ea typeface="페이퍼로지 3 Light" pitchFamily="2" charset="-127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FDEBC1D-5BAF-4F6F-B435-7A89B986A678}"/>
              </a:ext>
            </a:extLst>
          </p:cNvPr>
          <p:cNvSpPr txBox="1"/>
          <p:nvPr/>
        </p:nvSpPr>
        <p:spPr>
          <a:xfrm>
            <a:off x="536171" y="7387572"/>
            <a:ext cx="37224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비급여 </a:t>
            </a:r>
            <a:r>
              <a:rPr lang="ko-KR" altLang="en-US" sz="2400" dirty="0" err="1">
                <a:latin typeface="페이퍼로지 5 Medium" pitchFamily="2" charset="-127"/>
                <a:ea typeface="페이퍼로지 5 Medium" pitchFamily="2" charset="-127"/>
              </a:rPr>
              <a:t>표적항암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연간 치료비용 </a:t>
            </a:r>
            <a:r>
              <a:rPr lang="ko-KR" altLang="en-US" sz="24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</a:rPr>
              <a:t>약 </a:t>
            </a:r>
            <a:r>
              <a:rPr lang="en-US" altLang="ko-KR" sz="24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</a:rPr>
              <a:t>5,000</a:t>
            </a:r>
            <a:r>
              <a:rPr lang="ko-KR" altLang="en-US" sz="2000" b="1" dirty="0">
                <a:solidFill>
                  <a:srgbClr val="FD6F22"/>
                </a:solidFill>
                <a:latin typeface="페이퍼로지 5 Medium" pitchFamily="2" charset="-127"/>
                <a:ea typeface="페이퍼로지 5 Medium" pitchFamily="2" charset="-127"/>
              </a:rPr>
              <a:t>만원</a:t>
            </a:r>
            <a:endParaRPr lang="en-US" altLang="ko-KR" sz="2400" b="1" dirty="0">
              <a:solidFill>
                <a:srgbClr val="FD6F2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59" name="사각형: 둥근 모서리 158">
            <a:extLst>
              <a:ext uri="{FF2B5EF4-FFF2-40B4-BE49-F238E27FC236}">
                <a16:creationId xmlns:a16="http://schemas.microsoft.com/office/drawing/2014/main" id="{0580B80C-B517-49AF-8ABB-A044865A915F}"/>
              </a:ext>
            </a:extLst>
          </p:cNvPr>
          <p:cNvSpPr/>
          <p:nvPr/>
        </p:nvSpPr>
        <p:spPr>
          <a:xfrm>
            <a:off x="391996" y="1565283"/>
            <a:ext cx="1339897" cy="500959"/>
          </a:xfrm>
          <a:prstGeom prst="roundRect">
            <a:avLst>
              <a:gd name="adj" fmla="val 50000"/>
            </a:avLst>
          </a:prstGeom>
          <a:solidFill>
            <a:srgbClr val="4B3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dirty="0">
                <a:latin typeface="페이퍼로지 5 Medium" pitchFamily="2" charset="-127"/>
                <a:ea typeface="페이퍼로지 5 Medium" pitchFamily="2" charset="-127"/>
              </a:rPr>
              <a:t>1.</a:t>
            </a:r>
            <a:r>
              <a:rPr lang="ko-KR" altLang="en-US" sz="2200" dirty="0">
                <a:latin typeface="페이퍼로지 5 Medium" pitchFamily="2" charset="-127"/>
                <a:ea typeface="페이퍼로지 5 Medium" pitchFamily="2" charset="-127"/>
              </a:rPr>
              <a:t> 급여</a:t>
            </a:r>
          </a:p>
        </p:txBody>
      </p:sp>
      <p:sp>
        <p:nvSpPr>
          <p:cNvPr id="160" name="사각형: 둥근 모서리 159">
            <a:extLst>
              <a:ext uri="{FF2B5EF4-FFF2-40B4-BE49-F238E27FC236}">
                <a16:creationId xmlns:a16="http://schemas.microsoft.com/office/drawing/2014/main" id="{5E4F2FCC-25AD-47C6-92AB-835B8C77EA30}"/>
              </a:ext>
            </a:extLst>
          </p:cNvPr>
          <p:cNvSpPr/>
          <p:nvPr/>
        </p:nvSpPr>
        <p:spPr>
          <a:xfrm>
            <a:off x="391996" y="4405739"/>
            <a:ext cx="1437865" cy="500959"/>
          </a:xfrm>
          <a:prstGeom prst="roundRect">
            <a:avLst>
              <a:gd name="adj" fmla="val 50000"/>
            </a:avLst>
          </a:prstGeom>
          <a:solidFill>
            <a:srgbClr val="4B3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dirty="0">
                <a:latin typeface="페이퍼로지 5 Medium" pitchFamily="2" charset="-127"/>
                <a:ea typeface="페이퍼로지 5 Medium" pitchFamily="2" charset="-127"/>
              </a:rPr>
              <a:t>2.</a:t>
            </a:r>
            <a:r>
              <a:rPr lang="ko-KR" altLang="en-US" sz="2200" dirty="0">
                <a:latin typeface="페이퍼로지 5 Medium" pitchFamily="2" charset="-127"/>
                <a:ea typeface="페이퍼로지 5 Medium" pitchFamily="2" charset="-127"/>
              </a:rPr>
              <a:t> 비급여</a:t>
            </a:r>
          </a:p>
        </p:txBody>
      </p:sp>
      <p:sp>
        <p:nvSpPr>
          <p:cNvPr id="161" name="사각형: 둥근 모서리 160">
            <a:extLst>
              <a:ext uri="{FF2B5EF4-FFF2-40B4-BE49-F238E27FC236}">
                <a16:creationId xmlns:a16="http://schemas.microsoft.com/office/drawing/2014/main" id="{9B3DAEA1-9296-48F3-8B9F-CB4CAC3B7C9F}"/>
              </a:ext>
            </a:extLst>
          </p:cNvPr>
          <p:cNvSpPr/>
          <p:nvPr/>
        </p:nvSpPr>
        <p:spPr>
          <a:xfrm>
            <a:off x="391996" y="6709628"/>
            <a:ext cx="1939723" cy="500959"/>
          </a:xfrm>
          <a:prstGeom prst="roundRect">
            <a:avLst>
              <a:gd name="adj" fmla="val 50000"/>
            </a:avLst>
          </a:prstGeom>
          <a:solidFill>
            <a:srgbClr val="4B3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dirty="0">
                <a:latin typeface="페이퍼로지 5 Medium" pitchFamily="2" charset="-127"/>
                <a:ea typeface="페이퍼로지 5 Medium" pitchFamily="2" charset="-127"/>
              </a:rPr>
              <a:t>3.</a:t>
            </a:r>
            <a:r>
              <a:rPr lang="ko-KR" altLang="en-US" sz="2200" dirty="0" err="1">
                <a:latin typeface="페이퍼로지 5 Medium" pitchFamily="2" charset="-127"/>
                <a:ea typeface="페이퍼로지 5 Medium" pitchFamily="2" charset="-127"/>
              </a:rPr>
              <a:t>특정비급여</a:t>
            </a:r>
            <a:endParaRPr lang="ko-KR" altLang="en-US" sz="2200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162" name="Picture 13">
            <a:extLst>
              <a:ext uri="{FF2B5EF4-FFF2-40B4-BE49-F238E27FC236}">
                <a16:creationId xmlns:a16="http://schemas.microsoft.com/office/drawing/2014/main" id="{D2BFDE21-AE7F-44DA-823A-43169779B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195" y="2292827"/>
            <a:ext cx="1502410" cy="1116656"/>
          </a:xfrm>
          <a:prstGeom prst="rect">
            <a:avLst/>
          </a:prstGeom>
        </p:spPr>
      </p:pic>
      <p:pic>
        <p:nvPicPr>
          <p:cNvPr id="163" name="Picture 13">
            <a:extLst>
              <a:ext uri="{FF2B5EF4-FFF2-40B4-BE49-F238E27FC236}">
                <a16:creationId xmlns:a16="http://schemas.microsoft.com/office/drawing/2014/main" id="{266BB05A-C2F1-40DC-A29A-91D3FAD20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452" y="5076378"/>
            <a:ext cx="1502410" cy="1116656"/>
          </a:xfrm>
          <a:prstGeom prst="rect">
            <a:avLst/>
          </a:prstGeom>
        </p:spPr>
      </p:pic>
      <p:pic>
        <p:nvPicPr>
          <p:cNvPr id="164" name="Picture 13">
            <a:extLst>
              <a:ext uri="{FF2B5EF4-FFF2-40B4-BE49-F238E27FC236}">
                <a16:creationId xmlns:a16="http://schemas.microsoft.com/office/drawing/2014/main" id="{E545C1C5-AF03-48F5-B346-CFCDF3D92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744" y="8055809"/>
            <a:ext cx="1502410" cy="1116656"/>
          </a:xfrm>
          <a:prstGeom prst="rect">
            <a:avLst/>
          </a:prstGeom>
        </p:spPr>
      </p:pic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D4A89394-07FC-4836-A35D-81169169E934}"/>
              </a:ext>
            </a:extLst>
          </p:cNvPr>
          <p:cNvGrpSpPr/>
          <p:nvPr/>
        </p:nvGrpSpPr>
        <p:grpSpPr>
          <a:xfrm>
            <a:off x="10801124" y="1485258"/>
            <a:ext cx="2072859" cy="261610"/>
            <a:chOff x="9796261" y="7674953"/>
            <a:chExt cx="2072859" cy="261610"/>
          </a:xfrm>
        </p:grpSpPr>
        <p:sp>
          <p:nvSpPr>
            <p:cNvPr id="201" name="직사각형 200">
              <a:extLst>
                <a:ext uri="{FF2B5EF4-FFF2-40B4-BE49-F238E27FC236}">
                  <a16:creationId xmlns:a16="http://schemas.microsoft.com/office/drawing/2014/main" id="{BAE2E173-6CD6-480D-AA23-60CAF6DA3EE9}"/>
                </a:ext>
              </a:extLst>
            </p:cNvPr>
            <p:cNvSpPr/>
            <p:nvPr/>
          </p:nvSpPr>
          <p:spPr>
            <a:xfrm>
              <a:off x="10809574" y="7722182"/>
              <a:ext cx="259392" cy="167153"/>
            </a:xfrm>
            <a:prstGeom prst="rect">
              <a:avLst/>
            </a:prstGeom>
            <a:solidFill>
              <a:srgbClr val="4F9F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직사각형 203">
              <a:extLst>
                <a:ext uri="{FF2B5EF4-FFF2-40B4-BE49-F238E27FC236}">
                  <a16:creationId xmlns:a16="http://schemas.microsoft.com/office/drawing/2014/main" id="{652E0A7F-E282-4FB2-A4C0-E9E4848EBCCE}"/>
                </a:ext>
              </a:extLst>
            </p:cNvPr>
            <p:cNvSpPr/>
            <p:nvPr/>
          </p:nvSpPr>
          <p:spPr>
            <a:xfrm>
              <a:off x="9796261" y="7732381"/>
              <a:ext cx="259392" cy="167153"/>
            </a:xfrm>
            <a:prstGeom prst="rect">
              <a:avLst/>
            </a:prstGeom>
            <a:solidFill>
              <a:srgbClr val="EE5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0BB1BB34-A2E9-49A1-AB3A-FF9D79434F72}"/>
                </a:ext>
              </a:extLst>
            </p:cNvPr>
            <p:cNvSpPr txBox="1"/>
            <p:nvPr/>
          </p:nvSpPr>
          <p:spPr>
            <a:xfrm>
              <a:off x="11034586" y="7674953"/>
              <a:ext cx="83453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dirty="0">
                  <a:latin typeface="페이퍼로지 4 Regular" pitchFamily="2" charset="-127"/>
                  <a:ea typeface="페이퍼로지 4 Regular" pitchFamily="2" charset="-127"/>
                </a:rPr>
                <a:t>비급여치료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2EB4F340-36C3-4161-8406-F9C33F764169}"/>
                </a:ext>
              </a:extLst>
            </p:cNvPr>
            <p:cNvSpPr txBox="1"/>
            <p:nvPr/>
          </p:nvSpPr>
          <p:spPr>
            <a:xfrm>
              <a:off x="10055653" y="7674953"/>
              <a:ext cx="71954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dirty="0">
                  <a:latin typeface="페이퍼로지 4 Regular" pitchFamily="2" charset="-127"/>
                  <a:ea typeface="페이퍼로지 4 Regular" pitchFamily="2" charset="-127"/>
                </a:rPr>
                <a:t>급여치료</a:t>
              </a:r>
            </a:p>
          </p:txBody>
        </p:sp>
      </p:grpSp>
      <p:sp>
        <p:nvSpPr>
          <p:cNvPr id="213" name="TextBox 5">
            <a:extLst>
              <a:ext uri="{FF2B5EF4-FFF2-40B4-BE49-F238E27FC236}">
                <a16:creationId xmlns:a16="http://schemas.microsoft.com/office/drawing/2014/main" id="{45C007BC-9BDB-44E9-BF78-270A83FC16CF}"/>
              </a:ext>
            </a:extLst>
          </p:cNvPr>
          <p:cNvSpPr txBox="1"/>
          <p:nvPr/>
        </p:nvSpPr>
        <p:spPr>
          <a:xfrm>
            <a:off x="6732931" y="2152393"/>
            <a:ext cx="111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유방암</a:t>
            </a:r>
          </a:p>
        </p:txBody>
      </p:sp>
      <p:sp>
        <p:nvSpPr>
          <p:cNvPr id="215" name="직사각형 214">
            <a:extLst>
              <a:ext uri="{FF2B5EF4-FFF2-40B4-BE49-F238E27FC236}">
                <a16:creationId xmlns:a16="http://schemas.microsoft.com/office/drawing/2014/main" id="{7BD35C67-0C0E-4F84-BCDF-755E36CEECB7}"/>
              </a:ext>
            </a:extLst>
          </p:cNvPr>
          <p:cNvSpPr/>
          <p:nvPr/>
        </p:nvSpPr>
        <p:spPr>
          <a:xfrm>
            <a:off x="7834169" y="1987549"/>
            <a:ext cx="2583410" cy="303218"/>
          </a:xfrm>
          <a:prstGeom prst="rect">
            <a:avLst/>
          </a:prstGeom>
          <a:solidFill>
            <a:srgbClr val="EE5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" name="직사각형 216">
            <a:extLst>
              <a:ext uri="{FF2B5EF4-FFF2-40B4-BE49-F238E27FC236}">
                <a16:creationId xmlns:a16="http://schemas.microsoft.com/office/drawing/2014/main" id="{F8119FD8-6F50-4E7C-9325-ED59F7CDF41B}"/>
              </a:ext>
            </a:extLst>
          </p:cNvPr>
          <p:cNvSpPr/>
          <p:nvPr/>
        </p:nvSpPr>
        <p:spPr>
          <a:xfrm>
            <a:off x="7834169" y="2376442"/>
            <a:ext cx="979170" cy="307777"/>
          </a:xfrm>
          <a:prstGeom prst="rect">
            <a:avLst/>
          </a:prstGeom>
          <a:solidFill>
            <a:srgbClr val="4F9F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8" name="직선 연결선 217">
            <a:extLst>
              <a:ext uri="{FF2B5EF4-FFF2-40B4-BE49-F238E27FC236}">
                <a16:creationId xmlns:a16="http://schemas.microsoft.com/office/drawing/2014/main" id="{B31A6177-53D2-49A1-8724-12265D84A8EF}"/>
              </a:ext>
            </a:extLst>
          </p:cNvPr>
          <p:cNvCxnSpPr>
            <a:cxnSpLocks/>
          </p:cNvCxnSpPr>
          <p:nvPr/>
        </p:nvCxnSpPr>
        <p:spPr>
          <a:xfrm>
            <a:off x="7820491" y="1738498"/>
            <a:ext cx="5279" cy="128841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4E31CB2-4759-4253-B1F3-35988A9FB90F}"/>
              </a:ext>
            </a:extLst>
          </p:cNvPr>
          <p:cNvSpPr txBox="1"/>
          <p:nvPr/>
        </p:nvSpPr>
        <p:spPr>
          <a:xfrm>
            <a:off x="10394799" y="1954492"/>
            <a:ext cx="119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75.9%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91070BE9-07DB-4182-9D65-565E5BCFF2EB}"/>
              </a:ext>
            </a:extLst>
          </p:cNvPr>
          <p:cNvSpPr txBox="1"/>
          <p:nvPr/>
        </p:nvSpPr>
        <p:spPr>
          <a:xfrm>
            <a:off x="8775297" y="2327733"/>
            <a:ext cx="979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24.1%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33" name="TextBox 5">
            <a:extLst>
              <a:ext uri="{FF2B5EF4-FFF2-40B4-BE49-F238E27FC236}">
                <a16:creationId xmlns:a16="http://schemas.microsoft.com/office/drawing/2014/main" id="{47DA8774-3444-4CFF-9EFC-E94C6D5DCFA7}"/>
              </a:ext>
            </a:extLst>
          </p:cNvPr>
          <p:cNvSpPr txBox="1"/>
          <p:nvPr/>
        </p:nvSpPr>
        <p:spPr>
          <a:xfrm>
            <a:off x="6711819" y="4782904"/>
            <a:ext cx="111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위암</a:t>
            </a:r>
          </a:p>
        </p:txBody>
      </p:sp>
      <p:sp>
        <p:nvSpPr>
          <p:cNvPr id="234" name="직사각형 233">
            <a:extLst>
              <a:ext uri="{FF2B5EF4-FFF2-40B4-BE49-F238E27FC236}">
                <a16:creationId xmlns:a16="http://schemas.microsoft.com/office/drawing/2014/main" id="{6701A76A-96D1-44AE-9C4B-F1F9A66B4027}"/>
              </a:ext>
            </a:extLst>
          </p:cNvPr>
          <p:cNvSpPr/>
          <p:nvPr/>
        </p:nvSpPr>
        <p:spPr>
          <a:xfrm>
            <a:off x="7813056" y="4618060"/>
            <a:ext cx="2781755" cy="303218"/>
          </a:xfrm>
          <a:prstGeom prst="rect">
            <a:avLst/>
          </a:prstGeom>
          <a:solidFill>
            <a:srgbClr val="EE5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5" name="직사각형 234">
            <a:extLst>
              <a:ext uri="{FF2B5EF4-FFF2-40B4-BE49-F238E27FC236}">
                <a16:creationId xmlns:a16="http://schemas.microsoft.com/office/drawing/2014/main" id="{27324D94-4EFE-44EA-BAF9-D1B537FBFF5C}"/>
              </a:ext>
            </a:extLst>
          </p:cNvPr>
          <p:cNvSpPr/>
          <p:nvPr/>
        </p:nvSpPr>
        <p:spPr>
          <a:xfrm>
            <a:off x="7813057" y="5006953"/>
            <a:ext cx="812209" cy="307777"/>
          </a:xfrm>
          <a:prstGeom prst="rect">
            <a:avLst/>
          </a:prstGeom>
          <a:solidFill>
            <a:srgbClr val="4F9F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6" name="직선 연결선 235">
            <a:extLst>
              <a:ext uri="{FF2B5EF4-FFF2-40B4-BE49-F238E27FC236}">
                <a16:creationId xmlns:a16="http://schemas.microsoft.com/office/drawing/2014/main" id="{3A3D14DA-006C-409A-A9BD-5AAE11DE729C}"/>
              </a:ext>
            </a:extLst>
          </p:cNvPr>
          <p:cNvCxnSpPr>
            <a:cxnSpLocks/>
          </p:cNvCxnSpPr>
          <p:nvPr/>
        </p:nvCxnSpPr>
        <p:spPr>
          <a:xfrm>
            <a:off x="7799379" y="4369009"/>
            <a:ext cx="5279" cy="128841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TextBox 236">
            <a:extLst>
              <a:ext uri="{FF2B5EF4-FFF2-40B4-BE49-F238E27FC236}">
                <a16:creationId xmlns:a16="http://schemas.microsoft.com/office/drawing/2014/main" id="{B63566E1-DA1D-4FB7-BA2B-0BBA708777BD}"/>
              </a:ext>
            </a:extLst>
          </p:cNvPr>
          <p:cNvSpPr txBox="1"/>
          <p:nvPr/>
        </p:nvSpPr>
        <p:spPr>
          <a:xfrm>
            <a:off x="10603209" y="4585003"/>
            <a:ext cx="119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86%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F5222A0F-B95E-4B69-B8CE-9AA45FCE7C1A}"/>
              </a:ext>
            </a:extLst>
          </p:cNvPr>
          <p:cNvSpPr txBox="1"/>
          <p:nvPr/>
        </p:nvSpPr>
        <p:spPr>
          <a:xfrm>
            <a:off x="8540785" y="4958244"/>
            <a:ext cx="979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14%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53" name="TextBox 5">
            <a:extLst>
              <a:ext uri="{FF2B5EF4-FFF2-40B4-BE49-F238E27FC236}">
                <a16:creationId xmlns:a16="http://schemas.microsoft.com/office/drawing/2014/main" id="{E1C94EE7-C2E1-4CE2-8B59-404C3DA2EE0D}"/>
              </a:ext>
            </a:extLst>
          </p:cNvPr>
          <p:cNvSpPr txBox="1"/>
          <p:nvPr/>
        </p:nvSpPr>
        <p:spPr>
          <a:xfrm>
            <a:off x="6888103" y="7411469"/>
            <a:ext cx="111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dirty="0">
                <a:latin typeface="페이퍼로지 5 Medium" pitchFamily="2" charset="-127"/>
                <a:ea typeface="페이퍼로지 5 Medium" pitchFamily="2" charset="-127"/>
              </a:rPr>
              <a:t>대장암</a:t>
            </a:r>
          </a:p>
        </p:txBody>
      </p:sp>
      <p:sp>
        <p:nvSpPr>
          <p:cNvPr id="254" name="직사각형 253">
            <a:extLst>
              <a:ext uri="{FF2B5EF4-FFF2-40B4-BE49-F238E27FC236}">
                <a16:creationId xmlns:a16="http://schemas.microsoft.com/office/drawing/2014/main" id="{11A7DC9B-F8AD-47AD-BA56-96A1D2E33156}"/>
              </a:ext>
            </a:extLst>
          </p:cNvPr>
          <p:cNvSpPr/>
          <p:nvPr/>
        </p:nvSpPr>
        <p:spPr>
          <a:xfrm>
            <a:off x="7989340" y="7246625"/>
            <a:ext cx="2781755" cy="303218"/>
          </a:xfrm>
          <a:prstGeom prst="rect">
            <a:avLst/>
          </a:prstGeom>
          <a:solidFill>
            <a:srgbClr val="EE5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5" name="직사각형 254">
            <a:extLst>
              <a:ext uri="{FF2B5EF4-FFF2-40B4-BE49-F238E27FC236}">
                <a16:creationId xmlns:a16="http://schemas.microsoft.com/office/drawing/2014/main" id="{597BE23F-A87E-4082-973F-D336D1BB3427}"/>
              </a:ext>
            </a:extLst>
          </p:cNvPr>
          <p:cNvSpPr/>
          <p:nvPr/>
        </p:nvSpPr>
        <p:spPr>
          <a:xfrm>
            <a:off x="7989341" y="7635518"/>
            <a:ext cx="993262" cy="307777"/>
          </a:xfrm>
          <a:prstGeom prst="rect">
            <a:avLst/>
          </a:prstGeom>
          <a:solidFill>
            <a:srgbClr val="4F9F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6" name="직선 연결선 255">
            <a:extLst>
              <a:ext uri="{FF2B5EF4-FFF2-40B4-BE49-F238E27FC236}">
                <a16:creationId xmlns:a16="http://schemas.microsoft.com/office/drawing/2014/main" id="{EA9E9B24-47FA-4C3B-B99A-CFEDC7CA46AF}"/>
              </a:ext>
            </a:extLst>
          </p:cNvPr>
          <p:cNvCxnSpPr>
            <a:cxnSpLocks/>
          </p:cNvCxnSpPr>
          <p:nvPr/>
        </p:nvCxnSpPr>
        <p:spPr>
          <a:xfrm>
            <a:off x="7975663" y="6997574"/>
            <a:ext cx="5279" cy="128841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TextBox 256">
            <a:extLst>
              <a:ext uri="{FF2B5EF4-FFF2-40B4-BE49-F238E27FC236}">
                <a16:creationId xmlns:a16="http://schemas.microsoft.com/office/drawing/2014/main" id="{E8782B56-4242-4619-A5AA-25A6817FE48A}"/>
              </a:ext>
            </a:extLst>
          </p:cNvPr>
          <p:cNvSpPr txBox="1"/>
          <p:nvPr/>
        </p:nvSpPr>
        <p:spPr>
          <a:xfrm>
            <a:off x="10779493" y="7213568"/>
            <a:ext cx="119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83%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90436B42-1199-4898-8A33-0B8FC2E19AE6}"/>
              </a:ext>
            </a:extLst>
          </p:cNvPr>
          <p:cNvSpPr txBox="1"/>
          <p:nvPr/>
        </p:nvSpPr>
        <p:spPr>
          <a:xfrm>
            <a:off x="8930469" y="7586809"/>
            <a:ext cx="979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페이퍼로지 5 Medium" pitchFamily="2" charset="-127"/>
                <a:ea typeface="페이퍼로지 5 Medium" pitchFamily="2" charset="-127"/>
              </a:rPr>
              <a:t>17%</a:t>
            </a:r>
            <a:endParaRPr lang="ko-KR" altLang="en-US" dirty="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735EF20D-6D93-4F93-9BFA-88646409857E}"/>
              </a:ext>
            </a:extLst>
          </p:cNvPr>
          <p:cNvSpPr txBox="1"/>
          <p:nvPr/>
        </p:nvSpPr>
        <p:spPr>
          <a:xfrm>
            <a:off x="7122591" y="3053020"/>
            <a:ext cx="1493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급여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: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수술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항암약물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항암방사선</a:t>
            </a:r>
            <a:endParaRPr lang="ko-KR" altLang="en-US" sz="2400" kern="12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FD3D36-06A4-40A6-A632-CA4FEB93C3F0}"/>
              </a:ext>
            </a:extLst>
          </p:cNvPr>
          <p:cNvSpPr txBox="1"/>
          <p:nvPr/>
        </p:nvSpPr>
        <p:spPr>
          <a:xfrm>
            <a:off x="6813724" y="306384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○</a:t>
            </a:r>
            <a:endParaRPr lang="ko-KR" altLang="en-US" dirty="0"/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15CE6EA9-70DB-4BB6-B08C-681006C0011D}"/>
              </a:ext>
            </a:extLst>
          </p:cNvPr>
          <p:cNvSpPr txBox="1"/>
          <p:nvPr/>
        </p:nvSpPr>
        <p:spPr>
          <a:xfrm>
            <a:off x="7122591" y="3413246"/>
            <a:ext cx="1493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비급여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: 3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기 이후 증가</a:t>
            </a:r>
            <a:endParaRPr lang="ko-KR" altLang="en-US" sz="2400" kern="12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3FCBC021-22B0-42AE-9726-A2C8C326A110}"/>
              </a:ext>
            </a:extLst>
          </p:cNvPr>
          <p:cNvSpPr txBox="1"/>
          <p:nvPr/>
        </p:nvSpPr>
        <p:spPr>
          <a:xfrm>
            <a:off x="6813724" y="342407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○</a:t>
            </a:r>
            <a:endParaRPr lang="ko-KR" altLang="en-US" dirty="0"/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0B2B6701-6A38-486B-B27D-BA50F034614A}"/>
              </a:ext>
            </a:extLst>
          </p:cNvPr>
          <p:cNvSpPr txBox="1"/>
          <p:nvPr/>
        </p:nvSpPr>
        <p:spPr>
          <a:xfrm>
            <a:off x="7122591" y="3804224"/>
            <a:ext cx="4047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ko-KR" altLang="en-US" dirty="0" err="1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특정비급여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: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표적단백질 有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/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전이 및 재발 </a:t>
            </a:r>
            <a:endParaRPr lang="ko-KR" altLang="en-US" sz="2400" kern="12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AE0B07FE-4E8D-4D75-A504-74013BF6F60A}"/>
              </a:ext>
            </a:extLst>
          </p:cNvPr>
          <p:cNvSpPr txBox="1"/>
          <p:nvPr/>
        </p:nvSpPr>
        <p:spPr>
          <a:xfrm>
            <a:off x="6813724" y="381505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○</a:t>
            </a:r>
            <a:endParaRPr lang="ko-KR" altLang="en-US" dirty="0"/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E275956F-2333-40A3-A3D3-63CEA58BEE86}"/>
              </a:ext>
            </a:extLst>
          </p:cNvPr>
          <p:cNvSpPr txBox="1"/>
          <p:nvPr/>
        </p:nvSpPr>
        <p:spPr>
          <a:xfrm>
            <a:off x="7101479" y="5700423"/>
            <a:ext cx="1493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급여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: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수술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항암약물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(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필요 시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)</a:t>
            </a:r>
            <a:endParaRPr lang="ko-KR" altLang="en-US" sz="2400" kern="12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CA9008B7-58F6-4CB9-BAA7-FE15E0021099}"/>
              </a:ext>
            </a:extLst>
          </p:cNvPr>
          <p:cNvSpPr txBox="1"/>
          <p:nvPr/>
        </p:nvSpPr>
        <p:spPr>
          <a:xfrm>
            <a:off x="6792612" y="571125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○</a:t>
            </a:r>
            <a:endParaRPr lang="ko-KR" altLang="en-US" dirty="0"/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18A5C643-E954-43B2-BD4B-A01D6EF85833}"/>
              </a:ext>
            </a:extLst>
          </p:cNvPr>
          <p:cNvSpPr txBox="1"/>
          <p:nvPr/>
        </p:nvSpPr>
        <p:spPr>
          <a:xfrm>
            <a:off x="7101479" y="6040717"/>
            <a:ext cx="1493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비급여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: 4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기 이후 증가</a:t>
            </a:r>
            <a:endParaRPr lang="ko-KR" altLang="en-US" sz="2400" kern="12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9B6E6AFD-2373-4A90-AD5E-3111D62AA09B}"/>
              </a:ext>
            </a:extLst>
          </p:cNvPr>
          <p:cNvSpPr txBox="1"/>
          <p:nvPr/>
        </p:nvSpPr>
        <p:spPr>
          <a:xfrm>
            <a:off x="6792612" y="605154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○</a:t>
            </a:r>
            <a:endParaRPr lang="ko-KR" altLang="en-US" dirty="0"/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B629DEF0-9753-486D-BB8B-BF109F2EC7B7}"/>
              </a:ext>
            </a:extLst>
          </p:cNvPr>
          <p:cNvSpPr txBox="1"/>
          <p:nvPr/>
        </p:nvSpPr>
        <p:spPr>
          <a:xfrm>
            <a:off x="7101479" y="6410163"/>
            <a:ext cx="1493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ko-KR" altLang="en-US" dirty="0" err="1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특정비급여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: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표적단백질 有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/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전이 및 재발 </a:t>
            </a:r>
            <a:endParaRPr lang="ko-KR" altLang="en-US" sz="2400" kern="12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73129FEB-910A-4F86-9F8C-91DA1DCA9D34}"/>
              </a:ext>
            </a:extLst>
          </p:cNvPr>
          <p:cNvSpPr txBox="1"/>
          <p:nvPr/>
        </p:nvSpPr>
        <p:spPr>
          <a:xfrm>
            <a:off x="6792612" y="642099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○</a:t>
            </a:r>
            <a:endParaRPr lang="ko-KR" altLang="en-US" dirty="0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E211751A-52D7-400B-9AB8-7CC80FC96251}"/>
              </a:ext>
            </a:extLst>
          </p:cNvPr>
          <p:cNvSpPr txBox="1"/>
          <p:nvPr/>
        </p:nvSpPr>
        <p:spPr>
          <a:xfrm>
            <a:off x="7144801" y="8270149"/>
            <a:ext cx="1493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급여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: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수술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항암약물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(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필요 시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)</a:t>
            </a:r>
            <a:endParaRPr lang="ko-KR" altLang="en-US" sz="2400" kern="12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C1939305-0A74-4A5F-AE7E-281D14E10B76}"/>
              </a:ext>
            </a:extLst>
          </p:cNvPr>
          <p:cNvSpPr txBox="1"/>
          <p:nvPr/>
        </p:nvSpPr>
        <p:spPr>
          <a:xfrm>
            <a:off x="6835934" y="828097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○</a:t>
            </a:r>
            <a:endParaRPr lang="ko-KR" altLang="en-US" dirty="0"/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390C3B37-3804-441D-9022-F1C0A3354745}"/>
              </a:ext>
            </a:extLst>
          </p:cNvPr>
          <p:cNvSpPr txBox="1"/>
          <p:nvPr/>
        </p:nvSpPr>
        <p:spPr>
          <a:xfrm>
            <a:off x="7144801" y="8621270"/>
            <a:ext cx="1493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비급여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: 4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기 이후 증가</a:t>
            </a:r>
            <a:endParaRPr lang="ko-KR" altLang="en-US" sz="2400" kern="12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B81F5D68-747F-447A-BAB1-6EB2A4279EAD}"/>
              </a:ext>
            </a:extLst>
          </p:cNvPr>
          <p:cNvSpPr txBox="1"/>
          <p:nvPr/>
        </p:nvSpPr>
        <p:spPr>
          <a:xfrm>
            <a:off x="6835934" y="863209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○</a:t>
            </a:r>
            <a:endParaRPr lang="ko-KR" altLang="en-US" dirty="0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F59DA7A1-816F-4888-BDBE-A8A0DB069A23}"/>
              </a:ext>
            </a:extLst>
          </p:cNvPr>
          <p:cNvSpPr txBox="1"/>
          <p:nvPr/>
        </p:nvSpPr>
        <p:spPr>
          <a:xfrm>
            <a:off x="7122591" y="8973237"/>
            <a:ext cx="1493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76448" hangingPunct="1"/>
            <a:r>
              <a:rPr lang="ko-KR" altLang="en-US" dirty="0" err="1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특정비급여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: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유전자 변이 有 </a:t>
            </a:r>
            <a:r>
              <a:rPr lang="en-US" altLang="ko-KR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/ </a:t>
            </a:r>
            <a:r>
              <a:rPr lang="ko-KR" altLang="en-US" dirty="0">
                <a:solidFill>
                  <a:prstClr val="black"/>
                </a:solidFill>
                <a:latin typeface="페이퍼로지 4 Regular" pitchFamily="2" charset="-127"/>
                <a:ea typeface="페이퍼로지 4 Regular" pitchFamily="2" charset="-127"/>
              </a:rPr>
              <a:t>전이 및 재발 </a:t>
            </a:r>
            <a:endParaRPr lang="ko-KR" altLang="en-US" sz="2400" kern="1200" dirty="0">
              <a:solidFill>
                <a:srgbClr val="FF6600"/>
              </a:solidFill>
              <a:latin typeface="페이퍼로지 4 Regular" pitchFamily="2" charset="-127"/>
              <a:ea typeface="페이퍼로지 4 Regular" pitchFamily="2" charset="-127"/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CAAB4A99-C24D-4822-9F69-82D1F8DC121E}"/>
              </a:ext>
            </a:extLst>
          </p:cNvPr>
          <p:cNvSpPr txBox="1"/>
          <p:nvPr/>
        </p:nvSpPr>
        <p:spPr>
          <a:xfrm>
            <a:off x="6813724" y="898406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○</a:t>
            </a:r>
            <a:endParaRPr lang="ko-KR" altLang="en-US" dirty="0"/>
          </a:p>
        </p:txBody>
      </p:sp>
      <p:cxnSp>
        <p:nvCxnSpPr>
          <p:cNvPr id="308" name="직선 연결선 307">
            <a:extLst>
              <a:ext uri="{FF2B5EF4-FFF2-40B4-BE49-F238E27FC236}">
                <a16:creationId xmlns:a16="http://schemas.microsoft.com/office/drawing/2014/main" id="{6C51E052-6A65-4FD5-ADEB-EFBBCE145161}"/>
              </a:ext>
            </a:extLst>
          </p:cNvPr>
          <p:cNvCxnSpPr>
            <a:cxnSpLocks/>
          </p:cNvCxnSpPr>
          <p:nvPr/>
        </p:nvCxnSpPr>
        <p:spPr>
          <a:xfrm>
            <a:off x="2798251" y="5697054"/>
            <a:ext cx="1849949" cy="0"/>
          </a:xfrm>
          <a:prstGeom prst="line">
            <a:avLst/>
          </a:prstGeom>
          <a:ln w="28575">
            <a:solidFill>
              <a:srgbClr val="404040"/>
            </a:solidFill>
            <a:prstDash val="sysDash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사각형: 둥근 모서리 13">
            <a:extLst>
              <a:ext uri="{FF2B5EF4-FFF2-40B4-BE49-F238E27FC236}">
                <a16:creationId xmlns:a16="http://schemas.microsoft.com/office/drawing/2014/main" id="{024B45F6-04EA-4F9D-8B79-EC550AA8D936}"/>
              </a:ext>
            </a:extLst>
          </p:cNvPr>
          <p:cNvSpPr/>
          <p:nvPr/>
        </p:nvSpPr>
        <p:spPr>
          <a:xfrm>
            <a:off x="2461795" y="5095228"/>
            <a:ext cx="1814004" cy="1186955"/>
          </a:xfrm>
          <a:prstGeom prst="roundRect">
            <a:avLst>
              <a:gd name="adj" fmla="val 8332"/>
            </a:avLst>
          </a:prstGeom>
          <a:solidFill>
            <a:srgbClr val="FFFFFF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defTabSz="952896" latinLnBrk="1" hangingPunct="1">
              <a:defRPr/>
            </a:pPr>
            <a:endParaRPr lang="ko-KR" altLang="en-US" sz="1876">
              <a:solidFill>
                <a:srgbClr val="FFFFFF"/>
              </a:solidFill>
              <a:latin typeface="프리젠테이션 2 ExtraLight" pitchFamily="2" charset="-127"/>
              <a:ea typeface="프리젠테이션 7 Bold" pitchFamily="2" charset="-127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E2B60A62-79C1-47CC-9997-EFC17ED1F908}"/>
              </a:ext>
            </a:extLst>
          </p:cNvPr>
          <p:cNvSpPr txBox="1"/>
          <p:nvPr/>
        </p:nvSpPr>
        <p:spPr>
          <a:xfrm>
            <a:off x="2562213" y="5271205"/>
            <a:ext cx="168828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>
                <a:latin typeface="페이퍼로지 5 Medium" pitchFamily="2" charset="-127"/>
                <a:ea typeface="페이퍼로지 5 Medium" pitchFamily="2" charset="-127"/>
              </a:rPr>
              <a:t>평균지출액</a:t>
            </a:r>
            <a:endParaRPr lang="en-US" altLang="ko-KR" sz="2400" b="1" dirty="0">
              <a:latin typeface="페이퍼로지 5 Medium" pitchFamily="2" charset="-127"/>
              <a:ea typeface="페이퍼로지 5 Medium" pitchFamily="2" charset="-127"/>
            </a:endParaRPr>
          </a:p>
          <a:p>
            <a:pPr algn="ctr"/>
            <a:r>
              <a:rPr lang="en-US" altLang="ko-KR" sz="2800" b="1" dirty="0">
                <a:solidFill>
                  <a:srgbClr val="FE761A"/>
                </a:solidFill>
                <a:latin typeface="페이퍼로지 5 Medium" pitchFamily="2" charset="-127"/>
                <a:ea typeface="페이퍼로지 5 Medium" pitchFamily="2" charset="-127"/>
              </a:rPr>
              <a:t>2,817</a:t>
            </a:r>
            <a:r>
              <a:rPr lang="ko-KR" altLang="en-US" sz="2000" dirty="0">
                <a:solidFill>
                  <a:srgbClr val="FE761A"/>
                </a:solidFill>
                <a:latin typeface="페이퍼로지 5 Medium" pitchFamily="2" charset="-127"/>
                <a:ea typeface="페이퍼로지 5 Medium" pitchFamily="2" charset="-127"/>
              </a:rPr>
              <a:t>만원</a:t>
            </a:r>
            <a:endParaRPr lang="en-US" altLang="ko-KR" sz="2800" dirty="0">
              <a:solidFill>
                <a:srgbClr val="FE761A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cxnSp>
        <p:nvCxnSpPr>
          <p:cNvPr id="309" name="직선 연결선 308">
            <a:extLst>
              <a:ext uri="{FF2B5EF4-FFF2-40B4-BE49-F238E27FC236}">
                <a16:creationId xmlns:a16="http://schemas.microsoft.com/office/drawing/2014/main" id="{8209E8A5-9EE9-4381-86E6-9647CA61F867}"/>
              </a:ext>
            </a:extLst>
          </p:cNvPr>
          <p:cNvCxnSpPr>
            <a:cxnSpLocks/>
          </p:cNvCxnSpPr>
          <p:nvPr/>
        </p:nvCxnSpPr>
        <p:spPr>
          <a:xfrm>
            <a:off x="2798251" y="8678816"/>
            <a:ext cx="1849949" cy="0"/>
          </a:xfrm>
          <a:prstGeom prst="line">
            <a:avLst/>
          </a:prstGeom>
          <a:ln w="28575">
            <a:solidFill>
              <a:srgbClr val="404040"/>
            </a:solidFill>
            <a:prstDash val="sysDash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표 19">
            <a:extLst>
              <a:ext uri="{FF2B5EF4-FFF2-40B4-BE49-F238E27FC236}">
                <a16:creationId xmlns:a16="http://schemas.microsoft.com/office/drawing/2014/main" id="{282BB0CE-EBD0-475F-AE10-6D1A227DE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250368"/>
              </p:ext>
            </p:extLst>
          </p:nvPr>
        </p:nvGraphicFramePr>
        <p:xfrm>
          <a:off x="407321" y="8261075"/>
          <a:ext cx="3895599" cy="848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8533">
                  <a:extLst>
                    <a:ext uri="{9D8B030D-6E8A-4147-A177-3AD203B41FA5}">
                      <a16:colId xmlns:a16="http://schemas.microsoft.com/office/drawing/2014/main" val="1004290379"/>
                    </a:ext>
                  </a:extLst>
                </a:gridCol>
                <a:gridCol w="1298533">
                  <a:extLst>
                    <a:ext uri="{9D8B030D-6E8A-4147-A177-3AD203B41FA5}">
                      <a16:colId xmlns:a16="http://schemas.microsoft.com/office/drawing/2014/main" val="3471783840"/>
                    </a:ext>
                  </a:extLst>
                </a:gridCol>
                <a:gridCol w="1298533">
                  <a:extLst>
                    <a:ext uri="{9D8B030D-6E8A-4147-A177-3AD203B41FA5}">
                      <a16:colId xmlns:a16="http://schemas.microsoft.com/office/drawing/2014/main" val="844493343"/>
                    </a:ext>
                  </a:extLst>
                </a:gridCol>
              </a:tblGrid>
              <a:tr h="3860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키트루다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 err="1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엔허투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 err="1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림파자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265713"/>
                  </a:ext>
                </a:extLst>
              </a:tr>
              <a:tr h="4526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5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천만원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7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천만원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5</a:t>
                      </a:r>
                      <a:r>
                        <a:rPr lang="ko-KR" altLang="en-US" sz="2000" dirty="0">
                          <a:latin typeface="페이퍼로지 5 Medium" pitchFamily="2" charset="-127"/>
                          <a:ea typeface="페이퍼로지 5 Medium" pitchFamily="2" charset="-127"/>
                        </a:rPr>
                        <a:t>천만원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906515"/>
                  </a:ext>
                </a:extLst>
              </a:tr>
            </a:tbl>
          </a:graphicData>
        </a:graphic>
      </p:graphicFrame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939A0494-F4C5-46CF-A6CB-2A74EBBA5319}"/>
              </a:ext>
            </a:extLst>
          </p:cNvPr>
          <p:cNvCxnSpPr>
            <a:cxnSpLocks/>
          </p:cNvCxnSpPr>
          <p:nvPr/>
        </p:nvCxnSpPr>
        <p:spPr>
          <a:xfrm>
            <a:off x="407321" y="8273643"/>
            <a:ext cx="3895598" cy="0"/>
          </a:xfrm>
          <a:prstGeom prst="line">
            <a:avLst/>
          </a:prstGeom>
          <a:ln>
            <a:solidFill>
              <a:srgbClr val="C2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직선 연결선 311">
            <a:extLst>
              <a:ext uri="{FF2B5EF4-FFF2-40B4-BE49-F238E27FC236}">
                <a16:creationId xmlns:a16="http://schemas.microsoft.com/office/drawing/2014/main" id="{26415064-6EB7-4FEE-A0BE-2BBA6127A8B0}"/>
              </a:ext>
            </a:extLst>
          </p:cNvPr>
          <p:cNvCxnSpPr>
            <a:cxnSpLocks/>
          </p:cNvCxnSpPr>
          <p:nvPr/>
        </p:nvCxnSpPr>
        <p:spPr>
          <a:xfrm>
            <a:off x="407321" y="9105714"/>
            <a:ext cx="3895598" cy="0"/>
          </a:xfrm>
          <a:prstGeom prst="line">
            <a:avLst/>
          </a:prstGeom>
          <a:ln>
            <a:solidFill>
              <a:srgbClr val="C2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3" name="TextBox 312">
            <a:extLst>
              <a:ext uri="{FF2B5EF4-FFF2-40B4-BE49-F238E27FC236}">
                <a16:creationId xmlns:a16="http://schemas.microsoft.com/office/drawing/2014/main" id="{9D143A94-D5E7-47C8-970A-FCBB4C5B8BD7}"/>
              </a:ext>
            </a:extLst>
          </p:cNvPr>
          <p:cNvSpPr txBox="1"/>
          <p:nvPr/>
        </p:nvSpPr>
        <p:spPr>
          <a:xfrm>
            <a:off x="4718991" y="6186215"/>
            <a:ext cx="16017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건강보험심사평가원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2024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비급여항목</a:t>
            </a: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4F8E2459-EC5B-43AE-AA97-530EA5F37A8F}"/>
              </a:ext>
            </a:extLst>
          </p:cNvPr>
          <p:cNvSpPr txBox="1"/>
          <p:nvPr/>
        </p:nvSpPr>
        <p:spPr>
          <a:xfrm>
            <a:off x="11073868" y="9336010"/>
            <a:ext cx="17684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국민건강보험공단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2024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년 진료비 실태조사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DF3B05A-3D9B-4638-8333-7307BCF77861}"/>
              </a:ext>
            </a:extLst>
          </p:cNvPr>
          <p:cNvSpPr txBox="1"/>
          <p:nvPr/>
        </p:nvSpPr>
        <p:spPr>
          <a:xfrm>
            <a:off x="3780547" y="9158805"/>
            <a:ext cx="2672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키투루다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보건복지부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건정심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및 한국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MSD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공식 발표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  <a:p>
            <a:pPr algn="r"/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엔허투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: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보건복지부 고시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림파자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: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건강보험심사평가원 약제급여목록</a:t>
            </a:r>
          </a:p>
        </p:txBody>
      </p:sp>
      <p:sp>
        <p:nvSpPr>
          <p:cNvPr id="87" name="object 3">
            <a:extLst>
              <a:ext uri="{FF2B5EF4-FFF2-40B4-BE49-F238E27FC236}">
                <a16:creationId xmlns:a16="http://schemas.microsoft.com/office/drawing/2014/main" id="{F8229F8D-3A9A-4A70-943B-14FC01F0045E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88" name="object 3">
            <a:extLst>
              <a:ext uri="{FF2B5EF4-FFF2-40B4-BE49-F238E27FC236}">
                <a16:creationId xmlns:a16="http://schemas.microsoft.com/office/drawing/2014/main" id="{29F33EFA-03B4-415B-9447-78CF3DD7FCFE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6891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사각형: 둥근 모서리 5">
            <a:extLst>
              <a:ext uri="{FF2B5EF4-FFF2-40B4-BE49-F238E27FC236}">
                <a16:creationId xmlns:a16="http://schemas.microsoft.com/office/drawing/2014/main" id="{821A7742-959F-46A7-ACD6-E0BBB808B069}"/>
              </a:ext>
            </a:extLst>
          </p:cNvPr>
          <p:cNvSpPr/>
          <p:nvPr/>
        </p:nvSpPr>
        <p:spPr>
          <a:xfrm>
            <a:off x="9274" y="17188"/>
            <a:ext cx="13004800" cy="9736411"/>
          </a:xfrm>
          <a:prstGeom prst="roundRect">
            <a:avLst>
              <a:gd name="adj" fmla="val 0"/>
            </a:avLst>
          </a:prstGeom>
          <a:solidFill>
            <a:srgbClr val="F9F5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9" name="표 9">
            <a:extLst>
              <a:ext uri="{FF2B5EF4-FFF2-40B4-BE49-F238E27FC236}">
                <a16:creationId xmlns:a16="http://schemas.microsoft.com/office/drawing/2014/main" id="{E8148120-EC2C-46BD-B245-5741B5D1C4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949220"/>
              </p:ext>
            </p:extLst>
          </p:nvPr>
        </p:nvGraphicFramePr>
        <p:xfrm>
          <a:off x="834506" y="7074128"/>
          <a:ext cx="11323003" cy="2315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570">
                  <a:extLst>
                    <a:ext uri="{9D8B030D-6E8A-4147-A177-3AD203B41FA5}">
                      <a16:colId xmlns:a16="http://schemas.microsoft.com/office/drawing/2014/main" val="2347318153"/>
                    </a:ext>
                  </a:extLst>
                </a:gridCol>
                <a:gridCol w="902757">
                  <a:extLst>
                    <a:ext uri="{9D8B030D-6E8A-4147-A177-3AD203B41FA5}">
                      <a16:colId xmlns:a16="http://schemas.microsoft.com/office/drawing/2014/main" val="2369693266"/>
                    </a:ext>
                  </a:extLst>
                </a:gridCol>
                <a:gridCol w="4087176">
                  <a:extLst>
                    <a:ext uri="{9D8B030D-6E8A-4147-A177-3AD203B41FA5}">
                      <a16:colId xmlns:a16="http://schemas.microsoft.com/office/drawing/2014/main" val="3581544183"/>
                    </a:ext>
                  </a:extLst>
                </a:gridCol>
                <a:gridCol w="2830750">
                  <a:extLst>
                    <a:ext uri="{9D8B030D-6E8A-4147-A177-3AD203B41FA5}">
                      <a16:colId xmlns:a16="http://schemas.microsoft.com/office/drawing/2014/main" val="2244152966"/>
                    </a:ext>
                  </a:extLst>
                </a:gridCol>
                <a:gridCol w="2830750">
                  <a:extLst>
                    <a:ext uri="{9D8B030D-6E8A-4147-A177-3AD203B41FA5}">
                      <a16:colId xmlns:a16="http://schemas.microsoft.com/office/drawing/2014/main" val="2251193904"/>
                    </a:ext>
                  </a:extLst>
                </a:gridCol>
              </a:tblGrid>
              <a:tr h="57882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한화 </a:t>
                      </a:r>
                      <a:r>
                        <a:rPr lang="ko-KR" altLang="en-US" sz="2800" b="0" dirty="0" err="1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삼</a:t>
                      </a:r>
                      <a:r>
                        <a:rPr lang="ko-KR" altLang="en-US" sz="2800" b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페이퍼로지 5 Medium" pitchFamily="2" charset="-127"/>
                          <a:cs typeface="Calibri" panose="020F0502020204030204" pitchFamily="34" charset="0"/>
                        </a:rPr>
                        <a:t>∙</a:t>
                      </a:r>
                      <a:r>
                        <a:rPr lang="ko-KR" altLang="en-US" sz="2800" b="0" dirty="0" err="1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복</a:t>
                      </a:r>
                      <a:r>
                        <a:rPr lang="ko-KR" altLang="en-US" sz="2800" b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페이퍼로지 5 Medium" pitchFamily="2" charset="-127"/>
                          <a:cs typeface="Calibri" panose="020F0502020204030204" pitchFamily="34" charset="0"/>
                        </a:rPr>
                        <a:t>∙</a:t>
                      </a:r>
                      <a:r>
                        <a:rPr lang="ko-KR" altLang="en-US" sz="2800" b="0" dirty="0" err="1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치</a:t>
                      </a:r>
                      <a:endParaRPr lang="ko-KR" altLang="en-US" sz="2800" b="0" dirty="0">
                        <a:solidFill>
                          <a:schemeClr val="bg1"/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6F2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A</a:t>
                      </a:r>
                      <a:r>
                        <a:rPr lang="ko-KR" altLang="en-US" sz="20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 </a:t>
                      </a:r>
                      <a:r>
                        <a:rPr lang="en-US" altLang="ko-KR" sz="20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</a:t>
                      </a:r>
                      <a:r>
                        <a:rPr lang="ko-KR" altLang="en-US" sz="20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 통장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B</a:t>
                      </a:r>
                      <a:r>
                        <a:rPr lang="ko-KR" altLang="en-US" sz="20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사 </a:t>
                      </a:r>
                      <a:r>
                        <a:rPr lang="en-US" altLang="ko-KR" sz="20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</a:t>
                      </a:r>
                      <a:r>
                        <a:rPr lang="ko-KR" altLang="en-US" sz="2000" b="0" dirty="0"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 통장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08578"/>
                  </a:ext>
                </a:extLst>
              </a:tr>
              <a:tr h="57882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한도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연간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6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</a:t>
                      </a:r>
                      <a:r>
                        <a:rPr lang="ko-KR" altLang="en-US" sz="26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 </a:t>
                      </a:r>
                      <a:r>
                        <a:rPr lang="en-US" altLang="ko-KR" sz="26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+ 2</a:t>
                      </a:r>
                      <a:r>
                        <a:rPr lang="ko-KR" altLang="en-US" sz="26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천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803696"/>
                  </a:ext>
                </a:extLst>
              </a:tr>
              <a:tr h="57882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6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</a:t>
                      </a:r>
                      <a:r>
                        <a:rPr lang="ko-KR" altLang="en-US" sz="26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 </a:t>
                      </a:r>
                      <a:r>
                        <a:rPr lang="en-US" altLang="ko-KR" sz="26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+ 2</a:t>
                      </a:r>
                      <a:r>
                        <a:rPr lang="ko-KR" altLang="en-US" sz="26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910874"/>
                  </a:ext>
                </a:extLst>
              </a:tr>
              <a:tr h="57882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보장기간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600" b="0" strike="noStrik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매년 리필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strike="noStrik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</a:t>
                      </a:r>
                      <a:r>
                        <a:rPr lang="ko-KR" altLang="en-US" sz="2000" b="0" strike="noStrik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년 리필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strike="noStrik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10</a:t>
                      </a:r>
                      <a:r>
                        <a:rPr lang="ko-KR" altLang="en-US" sz="2000" b="0" strike="noStrik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년 리필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403781"/>
                  </a:ext>
                </a:extLst>
              </a:tr>
            </a:tbl>
          </a:graphicData>
        </a:graphic>
      </p:graphicFrame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C144417A-5C9F-4AE7-8241-7C39B186A1F3}"/>
              </a:ext>
            </a:extLst>
          </p:cNvPr>
          <p:cNvCxnSpPr>
            <a:cxnSpLocks/>
          </p:cNvCxnSpPr>
          <p:nvPr/>
        </p:nvCxnSpPr>
        <p:spPr>
          <a:xfrm flipV="1">
            <a:off x="2273908" y="2658068"/>
            <a:ext cx="829134" cy="549504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4E3196B3-1249-44D3-8C9C-D3B83F1BB070}"/>
              </a:ext>
            </a:extLst>
          </p:cNvPr>
          <p:cNvCxnSpPr>
            <a:cxnSpLocks/>
          </p:cNvCxnSpPr>
          <p:nvPr/>
        </p:nvCxnSpPr>
        <p:spPr>
          <a:xfrm>
            <a:off x="2517101" y="3984282"/>
            <a:ext cx="1567620" cy="26390"/>
          </a:xfrm>
          <a:prstGeom prst="straightConnector1">
            <a:avLst/>
          </a:prstGeom>
          <a:ln w="19050">
            <a:solidFill>
              <a:srgbClr val="AFABA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5A9A62C3-A432-4F6D-B95B-DDC9014C5B92}"/>
              </a:ext>
            </a:extLst>
          </p:cNvPr>
          <p:cNvCxnSpPr>
            <a:cxnSpLocks/>
          </p:cNvCxnSpPr>
          <p:nvPr/>
        </p:nvCxnSpPr>
        <p:spPr>
          <a:xfrm>
            <a:off x="2304545" y="4771606"/>
            <a:ext cx="857755" cy="568471"/>
          </a:xfrm>
          <a:prstGeom prst="straightConnector1">
            <a:avLst/>
          </a:prstGeom>
          <a:ln w="19050">
            <a:solidFill>
              <a:srgbClr val="AFABA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연결선 88">
            <a:extLst>
              <a:ext uri="{FF2B5EF4-FFF2-40B4-BE49-F238E27FC236}">
                <a16:creationId xmlns:a16="http://schemas.microsoft.com/office/drawing/2014/main" id="{908C8DB9-F25F-4225-8389-02C5704ABF48}"/>
              </a:ext>
            </a:extLst>
          </p:cNvPr>
          <p:cNvCxnSpPr>
            <a:cxnSpLocks/>
          </p:cNvCxnSpPr>
          <p:nvPr/>
        </p:nvCxnSpPr>
        <p:spPr>
          <a:xfrm>
            <a:off x="4225196" y="2485624"/>
            <a:ext cx="1162144" cy="0"/>
          </a:xfrm>
          <a:prstGeom prst="line">
            <a:avLst/>
          </a:prstGeom>
          <a:ln w="19050">
            <a:solidFill>
              <a:srgbClr val="AFABA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연결선 89">
            <a:extLst>
              <a:ext uri="{FF2B5EF4-FFF2-40B4-BE49-F238E27FC236}">
                <a16:creationId xmlns:a16="http://schemas.microsoft.com/office/drawing/2014/main" id="{7FAC0C0C-958B-4311-A8FB-EFF12C698AA2}"/>
              </a:ext>
            </a:extLst>
          </p:cNvPr>
          <p:cNvCxnSpPr>
            <a:cxnSpLocks/>
          </p:cNvCxnSpPr>
          <p:nvPr/>
        </p:nvCxnSpPr>
        <p:spPr>
          <a:xfrm>
            <a:off x="4571255" y="4002867"/>
            <a:ext cx="1729740" cy="0"/>
          </a:xfrm>
          <a:prstGeom prst="line">
            <a:avLst/>
          </a:prstGeom>
          <a:ln w="19050">
            <a:solidFill>
              <a:srgbClr val="AFABA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연결선 90">
            <a:extLst>
              <a:ext uri="{FF2B5EF4-FFF2-40B4-BE49-F238E27FC236}">
                <a16:creationId xmlns:a16="http://schemas.microsoft.com/office/drawing/2014/main" id="{BC6436C6-2894-4303-9276-8BB4E1405E9E}"/>
              </a:ext>
            </a:extLst>
          </p:cNvPr>
          <p:cNvCxnSpPr>
            <a:cxnSpLocks/>
          </p:cNvCxnSpPr>
          <p:nvPr/>
        </p:nvCxnSpPr>
        <p:spPr>
          <a:xfrm>
            <a:off x="4084721" y="5675006"/>
            <a:ext cx="1495635" cy="0"/>
          </a:xfrm>
          <a:prstGeom prst="line">
            <a:avLst/>
          </a:prstGeom>
          <a:ln w="19050">
            <a:solidFill>
              <a:srgbClr val="AFABA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2CF1308D-C903-4C65-996F-24AD3EA6F5B4}"/>
              </a:ext>
            </a:extLst>
          </p:cNvPr>
          <p:cNvSpPr txBox="1"/>
          <p:nvPr/>
        </p:nvSpPr>
        <p:spPr>
          <a:xfrm>
            <a:off x="4361016" y="2131562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페이퍼로지 4 Regular" pitchFamily="2" charset="-127"/>
                <a:ea typeface="페이퍼로지 4 Regular" pitchFamily="2" charset="-127"/>
              </a:rPr>
              <a:t>10</a:t>
            </a:r>
            <a:r>
              <a:rPr lang="ko-KR" altLang="en-US" dirty="0">
                <a:latin typeface="페이퍼로지 4 Regular" pitchFamily="2" charset="-127"/>
                <a:ea typeface="페이퍼로지 4 Regular" pitchFamily="2" charset="-127"/>
              </a:rPr>
              <a:t>년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EA63F7D-3E89-42B5-A666-F326C61CA094}"/>
              </a:ext>
            </a:extLst>
          </p:cNvPr>
          <p:cNvSpPr txBox="1"/>
          <p:nvPr/>
        </p:nvSpPr>
        <p:spPr>
          <a:xfrm>
            <a:off x="5208271" y="3660778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페이퍼로지 4 Regular" pitchFamily="2" charset="-127"/>
                <a:ea typeface="페이퍼로지 4 Regular" pitchFamily="2" charset="-127"/>
              </a:rPr>
              <a:t>10</a:t>
            </a:r>
            <a:r>
              <a:rPr lang="ko-KR" altLang="en-US" dirty="0">
                <a:latin typeface="페이퍼로지 4 Regular" pitchFamily="2" charset="-127"/>
                <a:ea typeface="페이퍼로지 4 Regular" pitchFamily="2" charset="-127"/>
              </a:rPr>
              <a:t>년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9E977FA-D9C9-4C35-8ADE-882AE4819455}"/>
              </a:ext>
            </a:extLst>
          </p:cNvPr>
          <p:cNvSpPr txBox="1"/>
          <p:nvPr/>
        </p:nvSpPr>
        <p:spPr>
          <a:xfrm>
            <a:off x="4460947" y="5344072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페이퍼로지 4 Regular" pitchFamily="2" charset="-127"/>
                <a:ea typeface="페이퍼로지 4 Regular" pitchFamily="2" charset="-127"/>
              </a:rPr>
              <a:t>10</a:t>
            </a:r>
            <a:r>
              <a:rPr lang="ko-KR" altLang="en-US" dirty="0">
                <a:latin typeface="페이퍼로지 4 Regular" pitchFamily="2" charset="-127"/>
                <a:ea typeface="페이퍼로지 4 Regular" pitchFamily="2" charset="-127"/>
              </a:rPr>
              <a:t>년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F8A65476-29A9-4C2D-B4EB-A9ADC10F9979}"/>
              </a:ext>
            </a:extLst>
          </p:cNvPr>
          <p:cNvSpPr/>
          <p:nvPr/>
        </p:nvSpPr>
        <p:spPr>
          <a:xfrm>
            <a:off x="2358531" y="6842891"/>
            <a:ext cx="4142041" cy="795361"/>
          </a:xfrm>
          <a:prstGeom prst="rect">
            <a:avLst/>
          </a:prstGeom>
          <a:solidFill>
            <a:srgbClr val="FF6600"/>
          </a:solidFill>
          <a:ln w="19050" cap="flat" cmpd="sng" algn="ctr">
            <a:noFill/>
            <a:prstDash val="solid"/>
            <a:miter lim="800000"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  <a:cs typeface="Pretendard Light" panose="02000403000000020004" pitchFamily="2" charset="-127"/>
              </a:rPr>
              <a:t>한화 </a:t>
            </a:r>
            <a:r>
              <a:rPr lang="ko-KR" altLang="en-US" sz="3200" b="0" dirty="0" err="1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삼</a:t>
            </a:r>
            <a:r>
              <a:rPr lang="ko-KR" altLang="en-US" sz="3200" b="0" dirty="0" err="1">
                <a:solidFill>
                  <a:schemeClr val="bg1"/>
                </a:solidFill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200" b="0" dirty="0" err="1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복</a:t>
            </a:r>
            <a:r>
              <a:rPr lang="ko-KR" altLang="en-US" sz="3200" b="0" dirty="0" err="1">
                <a:solidFill>
                  <a:schemeClr val="bg1"/>
                </a:solidFill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3200" b="0" dirty="0" err="1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치</a:t>
            </a:r>
            <a:endParaRPr lang="en-US" altLang="ko-KR" sz="3200" dirty="0"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  <a:cs typeface="Pretendard Light" panose="02000403000000020004" pitchFamily="2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DB8E837-91F6-419C-9E41-6D76225D4D16}"/>
              </a:ext>
            </a:extLst>
          </p:cNvPr>
          <p:cNvSpPr/>
          <p:nvPr/>
        </p:nvSpPr>
        <p:spPr>
          <a:xfrm>
            <a:off x="2392178" y="6873907"/>
            <a:ext cx="4084446" cy="2522583"/>
          </a:xfrm>
          <a:prstGeom prst="rect">
            <a:avLst/>
          </a:prstGeom>
          <a:noFill/>
          <a:ln w="50800">
            <a:solidFill>
              <a:srgbClr val="FF66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7" name="표 96">
            <a:extLst>
              <a:ext uri="{FF2B5EF4-FFF2-40B4-BE49-F238E27FC236}">
                <a16:creationId xmlns:a16="http://schemas.microsoft.com/office/drawing/2014/main" id="{017CF9FD-A4E2-49A9-A05C-B11522DEB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450117"/>
              </p:ext>
            </p:extLst>
          </p:nvPr>
        </p:nvGraphicFramePr>
        <p:xfrm>
          <a:off x="5237096" y="2286675"/>
          <a:ext cx="6581108" cy="657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73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천만원</a:t>
                      </a:r>
                    </a:p>
                  </a:txBody>
                  <a:tcPr marL="95286" marR="95286" marT="47643" marB="47643" anchor="ctr">
                    <a:lnL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3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천만원</a:t>
                      </a:r>
                    </a:p>
                  </a:txBody>
                  <a:tcPr marL="95286" marR="95286" marT="47643" marB="47643" anchor="ctr">
                    <a:lnL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4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천만원</a:t>
                      </a:r>
                    </a:p>
                  </a:txBody>
                  <a:tcPr marL="95286" marR="95286" marT="47643" marB="47643" anchor="ctr">
                    <a:lnL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5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천만원</a:t>
                      </a:r>
                    </a:p>
                  </a:txBody>
                  <a:tcPr marL="95286" marR="95286" marT="47643" marB="47643" anchor="ctr">
                    <a:lnL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1" name="표 100">
            <a:extLst>
              <a:ext uri="{FF2B5EF4-FFF2-40B4-BE49-F238E27FC236}">
                <a16:creationId xmlns:a16="http://schemas.microsoft.com/office/drawing/2014/main" id="{8CEFBAAA-72AD-43D3-9AD6-D542ADA0E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479998"/>
              </p:ext>
            </p:extLst>
          </p:nvPr>
        </p:nvGraphicFramePr>
        <p:xfrm>
          <a:off x="6109350" y="3983386"/>
          <a:ext cx="4935831" cy="657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73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500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만원</a:t>
                      </a:r>
                    </a:p>
                  </a:txBody>
                  <a:tcPr marL="95286" marR="95286" marT="47643" marB="47643" anchor="ctr">
                    <a:lnL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1,500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만원</a:t>
                      </a:r>
                    </a:p>
                  </a:txBody>
                  <a:tcPr marL="95286" marR="95286" marT="47643" marB="47643" anchor="ctr">
                    <a:lnL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천만원</a:t>
                      </a:r>
                    </a:p>
                  </a:txBody>
                  <a:tcPr marL="95286" marR="95286" marT="47643" marB="47643" anchor="ctr">
                    <a:lnL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2" name="표 101">
            <a:extLst>
              <a:ext uri="{FF2B5EF4-FFF2-40B4-BE49-F238E27FC236}">
                <a16:creationId xmlns:a16="http://schemas.microsoft.com/office/drawing/2014/main" id="{1BC66A2D-2A01-48DD-9B05-BC2A9C9543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717718"/>
              </p:ext>
            </p:extLst>
          </p:nvPr>
        </p:nvGraphicFramePr>
        <p:xfrm>
          <a:off x="6109350" y="3412684"/>
          <a:ext cx="4935831" cy="570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070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1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회 치료</a:t>
                      </a:r>
                    </a:p>
                  </a:txBody>
                  <a:tcPr marL="82859" marR="82859" marT="41430" marB="4143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8C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2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가지 치료</a:t>
                      </a:r>
                    </a:p>
                  </a:txBody>
                  <a:tcPr marL="82859" marR="82859" marT="41430" marB="4143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46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3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가지 치료</a:t>
                      </a:r>
                    </a:p>
                  </a:txBody>
                  <a:tcPr marL="82859" marR="82859" marT="41430" marB="4143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2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2" name="표 51">
            <a:extLst>
              <a:ext uri="{FF2B5EF4-FFF2-40B4-BE49-F238E27FC236}">
                <a16:creationId xmlns:a16="http://schemas.microsoft.com/office/drawing/2014/main" id="{55D40ABA-3D6C-4CB8-96F1-B3AA8C606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782830"/>
              </p:ext>
            </p:extLst>
          </p:nvPr>
        </p:nvGraphicFramePr>
        <p:xfrm>
          <a:off x="5237096" y="1715973"/>
          <a:ext cx="6581108" cy="570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070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1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회 치료</a:t>
                      </a:r>
                    </a:p>
                  </a:txBody>
                  <a:tcPr marL="82859" marR="82859" marT="41430" marB="4143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8C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2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가지 치료</a:t>
                      </a:r>
                    </a:p>
                  </a:txBody>
                  <a:tcPr marL="82859" marR="82859" marT="41430" marB="4143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46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u="non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3</a:t>
                      </a:r>
                      <a:r>
                        <a:rPr lang="ko-KR" altLang="en-US" sz="2000" b="0" u="none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가지 치료</a:t>
                      </a:r>
                    </a:p>
                  </a:txBody>
                  <a:tcPr marL="82859" marR="82859" marT="41430" marB="4143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25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4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가지 치료</a:t>
                      </a:r>
                    </a:p>
                  </a:txBody>
                  <a:tcPr marL="82859" marR="82859" marT="41430" marB="4143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77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0" name="타원 59">
            <a:extLst>
              <a:ext uri="{FF2B5EF4-FFF2-40B4-BE49-F238E27FC236}">
                <a16:creationId xmlns:a16="http://schemas.microsoft.com/office/drawing/2014/main" id="{0EA0F72B-359F-4BE8-A150-8005D8E37601}"/>
              </a:ext>
            </a:extLst>
          </p:cNvPr>
          <p:cNvSpPr/>
          <p:nvPr/>
        </p:nvSpPr>
        <p:spPr>
          <a:xfrm>
            <a:off x="3714665" y="3341151"/>
            <a:ext cx="1304186" cy="1304186"/>
          </a:xfrm>
          <a:prstGeom prst="ellipse">
            <a:avLst/>
          </a:prstGeom>
          <a:solidFill>
            <a:schemeClr val="bg1"/>
          </a:solidFill>
          <a:ln w="73025">
            <a:solidFill>
              <a:srgbClr val="F2A4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E882DFC-C3B1-40F4-9B7D-3339FBFDA6A5}"/>
              </a:ext>
            </a:extLst>
          </p:cNvPr>
          <p:cNvSpPr txBox="1"/>
          <p:nvPr/>
        </p:nvSpPr>
        <p:spPr>
          <a:xfrm>
            <a:off x="3469314" y="3585618"/>
            <a:ext cx="1794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비∙복∙치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  <a:cs typeface="Pretendard ExtraBold" panose="02000903000000020004" pitchFamily="2" charset="-127"/>
            </a:endParaRPr>
          </a:p>
          <a:p>
            <a:pPr algn="ctr"/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  <a:cs typeface="Pretendard ExtraBold" panose="02000903000000020004" pitchFamily="2" charset="-127"/>
              </a:rPr>
              <a:t>2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  <a:cs typeface="Pretendard ExtraBold" panose="02000903000000020004" pitchFamily="2" charset="-127"/>
              </a:rPr>
              <a:t>억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B38A3311-A707-4B62-976F-F75AC9982312}"/>
              </a:ext>
            </a:extLst>
          </p:cNvPr>
          <p:cNvSpPr/>
          <p:nvPr/>
        </p:nvSpPr>
        <p:spPr>
          <a:xfrm>
            <a:off x="2868498" y="4851781"/>
            <a:ext cx="1304186" cy="1304186"/>
          </a:xfrm>
          <a:prstGeom prst="ellipse">
            <a:avLst/>
          </a:prstGeom>
          <a:solidFill>
            <a:schemeClr val="bg1"/>
          </a:solidFill>
          <a:ln w="73025">
            <a:solidFill>
              <a:srgbClr val="F4D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F6C9B70-57E5-454A-A31F-E9F05A2C3FA7}"/>
              </a:ext>
            </a:extLst>
          </p:cNvPr>
          <p:cNvSpPr txBox="1"/>
          <p:nvPr/>
        </p:nvSpPr>
        <p:spPr>
          <a:xfrm>
            <a:off x="2623147" y="5084449"/>
            <a:ext cx="1794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치단비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  <a:cs typeface="Pretendard ExtraBold" panose="02000903000000020004" pitchFamily="2" charset="-127"/>
            </a:endParaRPr>
          </a:p>
          <a:p>
            <a:pPr algn="ctr"/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  <a:cs typeface="Pretendard ExtraBold" panose="02000903000000020004" pitchFamily="2" charset="-127"/>
              </a:rPr>
              <a:t>5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  <a:cs typeface="Pretendard ExtraBold" panose="02000903000000020004" pitchFamily="2" charset="-127"/>
              </a:rPr>
              <a:t>억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  <a:cs typeface="Pretendard ExtraBold" panose="02000903000000020004" pitchFamily="2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1B1C2CF-9C6A-4C0B-BC32-84E6BB342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66" b="92069" l="9690" r="94574">
                        <a14:foregroundMark x1="34884" y1="9655" x2="34884" y2="9655"/>
                        <a14:foregroundMark x1="94574" y1="42069" x2="94574" y2="42069"/>
                        <a14:foregroundMark x1="32171" y1="74138" x2="32171" y2="74138"/>
                        <a14:foregroundMark x1="81783" y1="73103" x2="79070" y2="77931"/>
                        <a14:foregroundMark x1="28682" y1="69655" x2="34884" y2="83448"/>
                        <a14:foregroundMark x1="50388" y1="30690" x2="57364" y2="34483"/>
                        <a14:foregroundMark x1="36822" y1="35862" x2="55426" y2="65172"/>
                        <a14:foregroundMark x1="75194" y1="41379" x2="54264" y2="61379"/>
                        <a14:foregroundMark x1="77907" y1="69655" x2="79070" y2="80690"/>
                        <a14:foregroundMark x1="32558" y1="41034" x2="72868" y2="51379"/>
                        <a14:foregroundMark x1="56977" y1="39310" x2="72481" y2="54483"/>
                        <a14:foregroundMark x1="32558" y1="47586" x2="29845" y2="58276"/>
                        <a14:foregroundMark x1="79845" y1="49310" x2="81395" y2="65517"/>
                        <a14:foregroundMark x1="31395" y1="42759" x2="22868" y2="61379"/>
                        <a14:foregroundMark x1="22481" y1="36897" x2="22481" y2="58621"/>
                        <a14:foregroundMark x1="54651" y1="28966" x2="55814" y2="40690"/>
                        <a14:foregroundMark x1="62403" y1="29310" x2="62016" y2="36552"/>
                        <a14:foregroundMark x1="27132" y1="90690" x2="27132" y2="90690"/>
                        <a14:foregroundMark x1="84109" y1="41034" x2="84109" y2="62069"/>
                        <a14:foregroundMark x1="41085" y1="28966" x2="43798" y2="29655"/>
                        <a14:foregroundMark x1="32946" y1="88276" x2="31783" y2="91724"/>
                        <a14:foregroundMark x1="71318" y1="85517" x2="75969" y2="91724"/>
                        <a14:foregroundMark x1="80233" y1="92069" x2="80233" y2="920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630" y="2451907"/>
            <a:ext cx="2538155" cy="2852965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A2305AF-54BE-4015-A63B-96A5F52512CD}"/>
              </a:ext>
            </a:extLst>
          </p:cNvPr>
          <p:cNvSpPr/>
          <p:nvPr/>
        </p:nvSpPr>
        <p:spPr>
          <a:xfrm>
            <a:off x="642171" y="3528827"/>
            <a:ext cx="1592345" cy="69912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3649A3-06F9-48D7-90AA-EAB914FD0420}"/>
              </a:ext>
            </a:extLst>
          </p:cNvPr>
          <p:cNvSpPr txBox="1"/>
          <p:nvPr/>
        </p:nvSpPr>
        <p:spPr>
          <a:xfrm>
            <a:off x="366086" y="3454443"/>
            <a:ext cx="19303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atin typeface="프리젠테이션 7 Bold" pitchFamily="2" charset="-127"/>
                <a:ea typeface="프리젠테이션 7 Bold" pitchFamily="2" charset="-127"/>
                <a:cs typeface="Pretendard ExtraBold" panose="02000903000000020004" pitchFamily="2" charset="-127"/>
              </a:rPr>
              <a:t>암 </a:t>
            </a:r>
            <a:r>
              <a:rPr lang="ko-KR" altLang="en-US" sz="2400" dirty="0" err="1">
                <a:latin typeface="프리젠테이션 7 Bold" pitchFamily="2" charset="-127"/>
                <a:ea typeface="프리젠테이션 7 Bold" pitchFamily="2" charset="-127"/>
                <a:cs typeface="Pretendard ExtraBold" panose="02000903000000020004" pitchFamily="2" charset="-127"/>
              </a:rPr>
              <a:t>삼</a:t>
            </a:r>
            <a:r>
              <a:rPr lang="ko-KR" altLang="en-US" sz="2400" dirty="0" err="1">
                <a:latin typeface="Calibri" panose="020F0502020204030204" pitchFamily="34" charset="0"/>
                <a:ea typeface="프리젠테이션 7 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2400" dirty="0" err="1">
                <a:latin typeface="프리젠테이션 7 Bold" pitchFamily="2" charset="-127"/>
                <a:ea typeface="프리젠테이션 7 Bold" pitchFamily="2" charset="-127"/>
                <a:cs typeface="Pretendard ExtraBold" panose="02000903000000020004" pitchFamily="2" charset="-127"/>
              </a:rPr>
              <a:t>복</a:t>
            </a:r>
            <a:r>
              <a:rPr lang="ko-KR" altLang="en-US" sz="2400" dirty="0" err="1">
                <a:latin typeface="Calibri" panose="020F0502020204030204" pitchFamily="34" charset="0"/>
                <a:ea typeface="프리젠테이션 7 Bold" pitchFamily="2" charset="-127"/>
                <a:cs typeface="Calibri" panose="020F0502020204030204" pitchFamily="34" charset="0"/>
              </a:rPr>
              <a:t>∙</a:t>
            </a:r>
            <a:r>
              <a:rPr lang="ko-KR" altLang="en-US" sz="2400" dirty="0" err="1">
                <a:latin typeface="프리젠테이션 7 Bold" pitchFamily="2" charset="-127"/>
                <a:ea typeface="프리젠테이션 7 Bold" pitchFamily="2" charset="-127"/>
                <a:cs typeface="Pretendard ExtraBold" panose="02000903000000020004" pitchFamily="2" charset="-127"/>
              </a:rPr>
              <a:t>치</a:t>
            </a:r>
            <a:endParaRPr lang="en-US" altLang="ko-KR" sz="2400" dirty="0">
              <a:latin typeface="프리젠테이션 7 Bold" pitchFamily="2" charset="-127"/>
              <a:ea typeface="프리젠테이션 7 Bold" pitchFamily="2" charset="-127"/>
              <a:cs typeface="Pretendard ExtraBold" panose="02000903000000020004" pitchFamily="2" charset="-127"/>
            </a:endParaRPr>
          </a:p>
          <a:p>
            <a:pPr algn="ctr"/>
            <a:r>
              <a:rPr lang="en-US" altLang="ko-KR" sz="2800" dirty="0">
                <a:latin typeface="프리젠테이션 7 Bold" pitchFamily="2" charset="-127"/>
                <a:ea typeface="프리젠테이션 7 Bold" pitchFamily="2" charset="-127"/>
                <a:cs typeface="Pretendard ExtraBold" panose="02000903000000020004" pitchFamily="2" charset="-127"/>
              </a:rPr>
              <a:t>12</a:t>
            </a:r>
            <a:r>
              <a:rPr lang="ko-KR" altLang="en-US" sz="2800" dirty="0">
                <a:latin typeface="프리젠테이션 7 Bold" pitchFamily="2" charset="-127"/>
                <a:ea typeface="프리젠테이션 7 Bold" pitchFamily="2" charset="-127"/>
                <a:cs typeface="Pretendard ExtraBold" panose="02000903000000020004" pitchFamily="2" charset="-127"/>
              </a:rPr>
              <a:t>억</a:t>
            </a:r>
            <a:endParaRPr lang="en-US" altLang="ko-KR" sz="2800" dirty="0">
              <a:latin typeface="프리젠테이션 7 Bold" pitchFamily="2" charset="-127"/>
              <a:ea typeface="프리젠테이션 7 Bold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10F21D4-1B6F-41E1-802C-5ED9C0782C5D}"/>
              </a:ext>
            </a:extLst>
          </p:cNvPr>
          <p:cNvSpPr/>
          <p:nvPr/>
        </p:nvSpPr>
        <p:spPr>
          <a:xfrm>
            <a:off x="5255378" y="1405911"/>
            <a:ext cx="1701107" cy="307717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44497AA-AA98-43E1-AEC0-4006CB9BC41C}"/>
              </a:ext>
            </a:extLst>
          </p:cNvPr>
          <p:cNvSpPr txBox="1"/>
          <p:nvPr/>
        </p:nvSpPr>
        <p:spPr>
          <a:xfrm>
            <a:off x="5264202" y="1384813"/>
            <a:ext cx="1701107" cy="3385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페이퍼로지 4 Regular" pitchFamily="2" charset="-127"/>
                <a:ea typeface="페이퍼로지 4 Regular" pitchFamily="2" charset="-127"/>
              </a:rPr>
              <a:t>모든 급여 </a:t>
            </a:r>
            <a:r>
              <a:rPr lang="en-US" altLang="ko-KR" sz="1600" dirty="0">
                <a:solidFill>
                  <a:schemeClr val="bg1"/>
                </a:solidFill>
                <a:latin typeface="페이퍼로지 4 Regular" pitchFamily="2" charset="-127"/>
                <a:ea typeface="페이퍼로지 4 Regular" pitchFamily="2" charset="-127"/>
              </a:rPr>
              <a:t>/ </a:t>
            </a:r>
            <a:r>
              <a:rPr lang="ko-KR" altLang="en-US" sz="1600" dirty="0">
                <a:solidFill>
                  <a:schemeClr val="bg1"/>
                </a:solidFill>
                <a:latin typeface="페이퍼로지 4 Regular" pitchFamily="2" charset="-127"/>
                <a:ea typeface="페이퍼로지 4 Regular" pitchFamily="2" charset="-127"/>
              </a:rPr>
              <a:t>비급여</a:t>
            </a: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2C4C2CF8-0019-42EA-AC84-4C74104FD0E4}"/>
              </a:ext>
            </a:extLst>
          </p:cNvPr>
          <p:cNvSpPr/>
          <p:nvPr/>
        </p:nvSpPr>
        <p:spPr>
          <a:xfrm>
            <a:off x="6103937" y="3115062"/>
            <a:ext cx="1180132" cy="307717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FFA6AEB-57FC-44B0-988A-B8E3470B69C3}"/>
              </a:ext>
            </a:extLst>
          </p:cNvPr>
          <p:cNvSpPr txBox="1"/>
          <p:nvPr/>
        </p:nvSpPr>
        <p:spPr>
          <a:xfrm>
            <a:off x="6112759" y="3084225"/>
            <a:ext cx="1180131" cy="3385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페이퍼로지 4 Regular" pitchFamily="2" charset="-127"/>
                <a:ea typeface="페이퍼로지 4 Regular" pitchFamily="2" charset="-127"/>
              </a:rPr>
              <a:t>모든 비급여</a:t>
            </a: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35434B91-0724-4235-AF8D-D35FD9E41B51}"/>
              </a:ext>
            </a:extLst>
          </p:cNvPr>
          <p:cNvSpPr/>
          <p:nvPr/>
        </p:nvSpPr>
        <p:spPr>
          <a:xfrm>
            <a:off x="5575353" y="4806323"/>
            <a:ext cx="2085827" cy="307717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3AFB7E6-6EA7-4CC2-9704-78E30D73B5EC}"/>
              </a:ext>
            </a:extLst>
          </p:cNvPr>
          <p:cNvSpPr txBox="1"/>
          <p:nvPr/>
        </p:nvSpPr>
        <p:spPr>
          <a:xfrm>
            <a:off x="5584177" y="4798561"/>
            <a:ext cx="2130711" cy="3385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페이퍼로지 4 Regular" pitchFamily="2" charset="-127"/>
                <a:ea typeface="페이퍼로지 4 Regular" pitchFamily="2" charset="-127"/>
              </a:rPr>
              <a:t>한가지 표적치료도 보장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AD3D08B-2815-403D-BAC0-EF0836471AE1}"/>
              </a:ext>
            </a:extLst>
          </p:cNvPr>
          <p:cNvSpPr txBox="1"/>
          <p:nvPr/>
        </p:nvSpPr>
        <p:spPr>
          <a:xfrm>
            <a:off x="8047958" y="2931761"/>
            <a:ext cx="3860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암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(4</a:t>
            </a:r>
            <a:r>
              <a:rPr lang="ko-KR" altLang="en-US" sz="8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대유사암제외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복합치료생활비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상급종합병원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연간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회한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천만원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/ 2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,3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회및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4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회이상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2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천만원 기준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544FD10-2DC9-4F25-8A03-EB130CC57443}"/>
              </a:ext>
            </a:extLst>
          </p:cNvPr>
          <p:cNvSpPr txBox="1"/>
          <p:nvPr/>
        </p:nvSpPr>
        <p:spPr>
          <a:xfrm>
            <a:off x="3976047" y="4610275"/>
            <a:ext cx="71398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비급여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8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전액본인부담급여포함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암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8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특정유사암포함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복합치료생활비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종합병원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)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연간 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회한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 500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만원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/  2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회및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3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회이상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1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천만원 기준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4031356-EDA6-42F0-989B-F5A65B992528}"/>
              </a:ext>
            </a:extLst>
          </p:cNvPr>
          <p:cNvSpPr txBox="1"/>
          <p:nvPr/>
        </p:nvSpPr>
        <p:spPr>
          <a:xfrm>
            <a:off x="4764897" y="6319501"/>
            <a:ext cx="71398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*</a:t>
            </a:r>
            <a:r>
              <a:rPr lang="ko-KR" altLang="en-US" sz="8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암진단및치료비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(</a:t>
            </a:r>
            <a:r>
              <a:rPr lang="ko-KR" altLang="en-US" sz="80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진단비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 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100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만 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/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비급여항암복합치료비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,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비급여특정유사암항암복합치료비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 각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5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천만원 기준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프리젠테이션 5 Medium" pitchFamily="2" charset="-127"/>
                <a:ea typeface="프리젠테이션 5 Medium" pitchFamily="2" charset="-127"/>
              </a:rPr>
              <a:t>)</a:t>
            </a:r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5B5ED545-8BEC-4003-A3CE-132593C1C013}"/>
              </a:ext>
            </a:extLst>
          </p:cNvPr>
          <p:cNvCxnSpPr/>
          <p:nvPr/>
        </p:nvCxnSpPr>
        <p:spPr>
          <a:xfrm>
            <a:off x="9274" y="1106927"/>
            <a:ext cx="13004800" cy="0"/>
          </a:xfrm>
          <a:prstGeom prst="line">
            <a:avLst/>
          </a:prstGeom>
          <a:ln>
            <a:solidFill>
              <a:srgbClr val="937F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>
            <a:extLst>
              <a:ext uri="{FF2B5EF4-FFF2-40B4-BE49-F238E27FC236}">
                <a16:creationId xmlns:a16="http://schemas.microsoft.com/office/drawing/2014/main" id="{6327CAA0-4491-4D1B-9286-D20224384D20}"/>
              </a:ext>
            </a:extLst>
          </p:cNvPr>
          <p:cNvCxnSpPr>
            <a:cxnSpLocks/>
          </p:cNvCxnSpPr>
          <p:nvPr/>
        </p:nvCxnSpPr>
        <p:spPr>
          <a:xfrm>
            <a:off x="841841" y="444349"/>
            <a:ext cx="0" cy="551113"/>
          </a:xfrm>
          <a:prstGeom prst="line">
            <a:avLst/>
          </a:prstGeom>
          <a:ln w="41275">
            <a:solidFill>
              <a:srgbClr val="FD6F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6AC99582-3EE6-4B65-A8E8-557A7405BB60}"/>
              </a:ext>
            </a:extLst>
          </p:cNvPr>
          <p:cNvSpPr txBox="1"/>
          <p:nvPr/>
        </p:nvSpPr>
        <p:spPr>
          <a:xfrm>
            <a:off x="84707" y="444369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</a:rPr>
              <a:t>02</a:t>
            </a:r>
            <a:endParaRPr lang="ko-KR" altLang="en-US" sz="3600" b="1" dirty="0">
              <a:solidFill>
                <a:srgbClr val="FD6F22"/>
              </a:solidFill>
              <a:latin typeface="페이퍼로지 7 Bold" pitchFamily="2" charset="-127"/>
              <a:ea typeface="페이퍼로지 7 Bold" pitchFamily="2" charset="-127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41E9D07-5E16-451A-90BE-087E5500645C}"/>
              </a:ext>
            </a:extLst>
          </p:cNvPr>
          <p:cNvSpPr txBox="1"/>
          <p:nvPr/>
        </p:nvSpPr>
        <p:spPr>
          <a:xfrm>
            <a:off x="996608" y="444349"/>
            <a:ext cx="6772367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평생보장 열차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, 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12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D6F22"/>
                </a:solidFill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억</a:t>
            </a:r>
            <a:r>
              <a:rPr lang="ko-KR" altLang="en-US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부터 출발합니다</a:t>
            </a:r>
            <a:r>
              <a:rPr lang="en-US" altLang="ko-KR" sz="36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페이퍼로지 7 Bold" pitchFamily="2" charset="-127"/>
                <a:ea typeface="페이퍼로지 7 Bold" pitchFamily="2" charset="-127"/>
                <a:cs typeface="Pretendard Bold" panose="02000803000000020004" pitchFamily="2" charset="-127"/>
              </a:rPr>
              <a:t>!</a:t>
            </a:r>
            <a:endParaRPr lang="ko-KR" altLang="en-US" sz="3600" spc="-70" dirty="0">
              <a:ln>
                <a:solidFill>
                  <a:schemeClr val="accent1">
                    <a:alpha val="0"/>
                  </a:schemeClr>
                </a:solidFill>
              </a:ln>
              <a:latin typeface="페이퍼로지 7 Bold" pitchFamily="2" charset="-127"/>
              <a:ea typeface="페이퍼로지 7 Bold" pitchFamily="2" charset="-127"/>
              <a:cs typeface="Pretendard Bold" panose="02000803000000020004" pitchFamily="2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B3D1AF3-12D6-4B41-8F56-E06E6E9213F7}"/>
              </a:ext>
            </a:extLst>
          </p:cNvPr>
          <p:cNvGrpSpPr/>
          <p:nvPr/>
        </p:nvGrpSpPr>
        <p:grpSpPr>
          <a:xfrm rot="21110595">
            <a:off x="10872934" y="542647"/>
            <a:ext cx="1078366" cy="878844"/>
            <a:chOff x="8823073" y="-1984565"/>
            <a:chExt cx="1261247" cy="1027888"/>
          </a:xfrm>
        </p:grpSpPr>
        <p:pic>
          <p:nvPicPr>
            <p:cNvPr id="72" name="그림 71">
              <a:extLst>
                <a:ext uri="{FF2B5EF4-FFF2-40B4-BE49-F238E27FC236}">
                  <a16:creationId xmlns:a16="http://schemas.microsoft.com/office/drawing/2014/main" id="{E6C7AE4F-DB9A-480A-B402-FC68C8C7A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8823073" y="-1984565"/>
              <a:ext cx="1261247" cy="1027888"/>
            </a:xfrm>
            <a:prstGeom prst="rect">
              <a:avLst/>
            </a:prstGeom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2E5B140-4CF5-4BD7-940F-6EBCDB2B8064}"/>
                </a:ext>
              </a:extLst>
            </p:cNvPr>
            <p:cNvSpPr txBox="1"/>
            <p:nvPr/>
          </p:nvSpPr>
          <p:spPr>
            <a:xfrm>
              <a:off x="9076952" y="-1866443"/>
              <a:ext cx="639702" cy="6839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크기</a:t>
              </a:r>
              <a:endPara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3FE5206-1AAE-4F20-8FB3-E39E406DA0E9}"/>
              </a:ext>
            </a:extLst>
          </p:cNvPr>
          <p:cNvGrpSpPr/>
          <p:nvPr/>
        </p:nvGrpSpPr>
        <p:grpSpPr>
          <a:xfrm rot="21110595">
            <a:off x="11821424" y="559369"/>
            <a:ext cx="1078366" cy="878844"/>
            <a:chOff x="10171048" y="-1935690"/>
            <a:chExt cx="1261247" cy="1027888"/>
          </a:xfrm>
        </p:grpSpPr>
        <p:pic>
          <p:nvPicPr>
            <p:cNvPr id="82" name="그림 81">
              <a:extLst>
                <a:ext uri="{FF2B5EF4-FFF2-40B4-BE49-F238E27FC236}">
                  <a16:creationId xmlns:a16="http://schemas.microsoft.com/office/drawing/2014/main" id="{B9FC5985-FDAD-47F3-86E0-9319B1105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568" b="96757" l="7930" r="97357">
                          <a14:foregroundMark x1="53744" y1="96757" x2="53744" y2="96757"/>
                          <a14:foregroundMark x1="41850" y1="94054" x2="41850" y2="94054"/>
                          <a14:foregroundMark x1="41850" y1="95135" x2="41850" y2="95135"/>
                          <a14:foregroundMark x1="94714" y1="72973" x2="92952" y2="62162"/>
                          <a14:foregroundMark x1="97797" y1="58378" x2="97797" y2="58378"/>
                          <a14:foregroundMark x1="55507" y1="7568" x2="55507" y2="7568"/>
                          <a14:foregroundMark x1="93833" y1="75135" x2="93833" y2="75135"/>
                          <a14:foregroundMark x1="92070" y1="80541" x2="92070" y2="80541"/>
                          <a14:foregroundMark x1="18062" y1="58378" x2="18062" y2="58378"/>
                          <a14:foregroundMark x1="92070" y1="80000" x2="92070" y2="80000"/>
                          <a14:foregroundMark x1="90749" y1="81622" x2="95595" y2="54595"/>
                          <a14:foregroundMark x1="95595" y1="54595" x2="74449" y2="35676"/>
                          <a14:foregroundMark x1="74449" y1="35676" x2="62555" y2="31892"/>
                          <a14:foregroundMark x1="87665" y1="60541" x2="85022" y2="42162"/>
                          <a14:foregroundMark x1="87665" y1="75676" x2="79295" y2="59459"/>
                          <a14:foregroundMark x1="87665" y1="83243" x2="59031" y2="83243"/>
                          <a14:foregroundMark x1="58150" y1="93514" x2="25551" y2="81622"/>
                          <a14:foregroundMark x1="25551" y1="81622" x2="21586" y2="69189"/>
                          <a14:foregroundMark x1="17621" y1="75676" x2="14537" y2="52973"/>
                          <a14:foregroundMark x1="10132" y1="68108" x2="7930" y2="50811"/>
                          <a14:foregroundMark x1="8811" y1="48108" x2="19824" y2="30270"/>
                          <a14:foregroundMark x1="26432" y1="23243" x2="63436" y2="16216"/>
                          <a14:foregroundMark x1="62555" y1="63784" x2="62555" y2="63784"/>
                          <a14:foregroundMark x1="86344" y1="70270" x2="86344" y2="70270"/>
                          <a14:foregroundMark x1="94714" y1="78378" x2="94273" y2="5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874526" flipH="1">
              <a:off x="10171048" y="-1935690"/>
              <a:ext cx="1261247" cy="1027888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8AF1B8E-BDE9-4EE0-96BA-CCFBF51D5EF7}"/>
                </a:ext>
              </a:extLst>
            </p:cNvPr>
            <p:cNvSpPr txBox="1"/>
            <p:nvPr/>
          </p:nvSpPr>
          <p:spPr>
            <a:xfrm>
              <a:off x="10438576" y="-1806888"/>
              <a:ext cx="639702" cy="6839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기간</a:t>
              </a:r>
              <a:endParaRPr lang="en-US" altLang="ko-KR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  <a:p>
              <a:pPr algn="ctr"/>
              <a:r>
                <a:rPr lang="en-US" altLang="ko-KR" sz="1600" dirty="0">
                  <a:solidFill>
                    <a:schemeClr val="bg1"/>
                  </a:solidFill>
                  <a:latin typeface="페이퍼로지 5 Medium" pitchFamily="2" charset="-127"/>
                  <a:ea typeface="페이퍼로지 5 Medium" pitchFamily="2" charset="-127"/>
                </a:rPr>
                <a:t>K.O</a:t>
              </a:r>
              <a:endParaRPr lang="ko-KR" altLang="en-US" sz="1600" dirty="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40E61961-E5F6-4643-95D3-687C52A25BB6}"/>
              </a:ext>
            </a:extLst>
          </p:cNvPr>
          <p:cNvSpPr/>
          <p:nvPr/>
        </p:nvSpPr>
        <p:spPr>
          <a:xfrm>
            <a:off x="2921010" y="1888281"/>
            <a:ext cx="1304186" cy="1304186"/>
          </a:xfrm>
          <a:prstGeom prst="ellipse">
            <a:avLst/>
          </a:prstGeom>
          <a:solidFill>
            <a:schemeClr val="bg1"/>
          </a:solidFill>
          <a:ln w="73025">
            <a:solidFill>
              <a:srgbClr val="EC92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7A414B-3F67-44BC-B5EE-14196D5B5628}"/>
              </a:ext>
            </a:extLst>
          </p:cNvPr>
          <p:cNvSpPr txBox="1"/>
          <p:nvPr/>
        </p:nvSpPr>
        <p:spPr>
          <a:xfrm>
            <a:off x="2672154" y="2115348"/>
            <a:ext cx="1794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>
                <a:latin typeface="페이퍼로지 5 Medium" pitchFamily="2" charset="-127"/>
                <a:ea typeface="페이퍼로지 5 Medium" pitchFamily="2" charset="-127"/>
                <a:cs typeface="Pretendard ExtraBold" panose="02000903000000020004" pitchFamily="2" charset="-127"/>
              </a:rPr>
              <a:t>암</a:t>
            </a:r>
            <a:r>
              <a:rPr lang="ko-KR" altLang="en-US" sz="2400" dirty="0" err="1">
                <a:latin typeface="Calibri" panose="020F0502020204030204" pitchFamily="34" charset="0"/>
                <a:ea typeface="페이퍼로지 5 Medium" pitchFamily="2" charset="-127"/>
                <a:cs typeface="Calibri" panose="020F0502020204030204" pitchFamily="34" charset="0"/>
              </a:rPr>
              <a:t>∙복∙치</a:t>
            </a:r>
            <a:endParaRPr lang="en-US" altLang="ko-KR" sz="2400" dirty="0">
              <a:latin typeface="페이퍼로지 5 Medium" pitchFamily="2" charset="-127"/>
              <a:ea typeface="페이퍼로지 5 Medium" pitchFamily="2" charset="-127"/>
              <a:cs typeface="Pretendard ExtraBold" panose="02000903000000020004" pitchFamily="2" charset="-127"/>
            </a:endParaRPr>
          </a:p>
          <a:p>
            <a:pPr algn="ctr"/>
            <a:r>
              <a:rPr lang="en-US" altLang="ko-KR" sz="2800" dirty="0">
                <a:latin typeface="페이퍼로지 5 Medium" pitchFamily="2" charset="-127"/>
                <a:ea typeface="페이퍼로지 5 Medium" pitchFamily="2" charset="-127"/>
                <a:cs typeface="Pretendard ExtraBold" panose="02000903000000020004" pitchFamily="2" charset="-127"/>
              </a:rPr>
              <a:t>5</a:t>
            </a:r>
            <a:r>
              <a:rPr lang="ko-KR" altLang="en-US" sz="2800" dirty="0">
                <a:latin typeface="페이퍼로지 5 Medium" pitchFamily="2" charset="-127"/>
                <a:ea typeface="페이퍼로지 5 Medium" pitchFamily="2" charset="-127"/>
                <a:cs typeface="Pretendard ExtraBold" panose="02000903000000020004" pitchFamily="2" charset="-127"/>
              </a:rPr>
              <a:t>억</a:t>
            </a:r>
            <a:endParaRPr lang="en-US" altLang="ko-KR" sz="2800" dirty="0">
              <a:latin typeface="페이퍼로지 5 Medium" pitchFamily="2" charset="-127"/>
              <a:ea typeface="페이퍼로지 5 Medium" pitchFamily="2" charset="-127"/>
              <a:cs typeface="Pretendard ExtraBold" panose="02000903000000020004" pitchFamily="2" charset="-127"/>
            </a:endParaRPr>
          </a:p>
        </p:txBody>
      </p:sp>
      <p:graphicFrame>
        <p:nvGraphicFramePr>
          <p:cNvPr id="50" name="표 49">
            <a:extLst>
              <a:ext uri="{FF2B5EF4-FFF2-40B4-BE49-F238E27FC236}">
                <a16:creationId xmlns:a16="http://schemas.microsoft.com/office/drawing/2014/main" id="{BF055AE5-65DF-4F7B-ADB6-8CA6A8626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39637"/>
              </p:ext>
            </p:extLst>
          </p:nvPr>
        </p:nvGraphicFramePr>
        <p:xfrm>
          <a:off x="5567694" y="5692673"/>
          <a:ext cx="6250509" cy="657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3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7348"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kumimoji="0" lang="ko-KR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천만원</a:t>
                      </a:r>
                      <a:endParaRPr kumimoji="0" lang="ko-KR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Pretendard Light" panose="02000403000000020004" pitchFamily="2" charset="-127"/>
                      </a:endParaRPr>
                    </a:p>
                  </a:txBody>
                  <a:tcPr marL="95286" marR="95286" marT="47643" marB="47643" anchor="ctr">
                    <a:lnL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kumimoji="0" lang="ko-KR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천만원</a:t>
                      </a:r>
                    </a:p>
                  </a:txBody>
                  <a:tcPr marL="95286" marR="95286" marT="47643" marB="47643" anchor="ctr">
                    <a:lnL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5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Light" panose="02000403000000020004" pitchFamily="2" charset="-127"/>
                        </a:rPr>
                        <a:t>천만원</a:t>
                      </a:r>
                    </a:p>
                  </a:txBody>
                  <a:tcPr marL="95286" marR="95286" marT="47643" marB="47643" anchor="ctr">
                    <a:lnL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051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1" name="표 50">
            <a:extLst>
              <a:ext uri="{FF2B5EF4-FFF2-40B4-BE49-F238E27FC236}">
                <a16:creationId xmlns:a16="http://schemas.microsoft.com/office/drawing/2014/main" id="{A47F7547-877B-4772-81E2-CD2F4CAE0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519750"/>
              </p:ext>
            </p:extLst>
          </p:nvPr>
        </p:nvGraphicFramePr>
        <p:xfrm>
          <a:off x="5567694" y="5121971"/>
          <a:ext cx="6250509" cy="570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3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07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표적</a:t>
                      </a:r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(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면역</a:t>
                      </a:r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)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항암</a:t>
                      </a:r>
                    </a:p>
                  </a:txBody>
                  <a:tcPr marL="82859" marR="82859" marT="41430" marB="4143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8C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양성자 방사선</a:t>
                      </a:r>
                    </a:p>
                  </a:txBody>
                  <a:tcPr marL="82859" marR="82859" marT="41430" marB="4143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8C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표적</a:t>
                      </a:r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(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면역</a:t>
                      </a:r>
                      <a:r>
                        <a:rPr lang="en-US" altLang="ko-KR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)+</a:t>
                      </a:r>
                      <a:r>
                        <a:rPr lang="ko-KR" altLang="en-US" sz="2000" b="0" dirty="0">
                          <a:solidFill>
                            <a:schemeClr val="tx1"/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SemiBold" panose="02000703000000020004" pitchFamily="2" charset="-127"/>
                        </a:rPr>
                        <a:t>양성자</a:t>
                      </a:r>
                    </a:p>
                  </a:txBody>
                  <a:tcPr marL="82859" marR="82859" marT="41430" marB="4143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2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655F4FD8-D07E-4998-AECE-15B868B6FFEB}"/>
              </a:ext>
            </a:extLst>
          </p:cNvPr>
          <p:cNvSpPr txBox="1"/>
          <p:nvPr/>
        </p:nvSpPr>
        <p:spPr>
          <a:xfrm>
            <a:off x="7416171" y="5511540"/>
            <a:ext cx="453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페이퍼로지 4 Regular" pitchFamily="2" charset="-127"/>
                <a:ea typeface="페이퍼로지 4 Regular" pitchFamily="2" charset="-127"/>
              </a:rPr>
              <a:t>or</a:t>
            </a:r>
            <a:endParaRPr lang="ko-KR" altLang="en-US" sz="2000" b="1" dirty="0">
              <a:latin typeface="페이퍼로지 4 Regular" pitchFamily="2" charset="-127"/>
              <a:ea typeface="페이퍼로지 4 Regular" pitchFamily="2" charset="-127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0B9E9157-24D9-41FE-8741-B0A4A74A5D9D}"/>
              </a:ext>
            </a:extLst>
          </p:cNvPr>
          <p:cNvCxnSpPr>
            <a:cxnSpLocks/>
          </p:cNvCxnSpPr>
          <p:nvPr/>
        </p:nvCxnSpPr>
        <p:spPr>
          <a:xfrm>
            <a:off x="7656418" y="5121971"/>
            <a:ext cx="0" cy="570702"/>
          </a:xfrm>
          <a:prstGeom prst="line">
            <a:avLst/>
          </a:prstGeom>
          <a:ln>
            <a:solidFill>
              <a:srgbClr val="A59D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066CFB41-3B5C-4036-8DA7-C87497059C4C}"/>
              </a:ext>
            </a:extLst>
          </p:cNvPr>
          <p:cNvCxnSpPr>
            <a:cxnSpLocks/>
          </p:cNvCxnSpPr>
          <p:nvPr/>
        </p:nvCxnSpPr>
        <p:spPr>
          <a:xfrm>
            <a:off x="9732868" y="5121971"/>
            <a:ext cx="0" cy="570702"/>
          </a:xfrm>
          <a:prstGeom prst="line">
            <a:avLst/>
          </a:prstGeom>
          <a:ln>
            <a:solidFill>
              <a:srgbClr val="A59D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bject 3">
            <a:extLst>
              <a:ext uri="{FF2B5EF4-FFF2-40B4-BE49-F238E27FC236}">
                <a16:creationId xmlns:a16="http://schemas.microsoft.com/office/drawing/2014/main" id="{AFBABAB4-FEC5-4F2E-BCDE-17393D3133BA}"/>
              </a:ext>
            </a:extLst>
          </p:cNvPr>
          <p:cNvSpPr txBox="1"/>
          <p:nvPr/>
        </p:nvSpPr>
        <p:spPr>
          <a:xfrm>
            <a:off x="83348" y="9526626"/>
            <a:ext cx="9101293" cy="184655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※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본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자료는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현장의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이해를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돕기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위해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제작된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사내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교육용</a:t>
            </a: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1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자료로서</a:t>
            </a:r>
            <a:r>
              <a:rPr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,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고객에게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제공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및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배포할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수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r>
              <a:rPr sz="1042" spc="-48" dirty="0" err="1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없습니다</a:t>
            </a:r>
            <a:r>
              <a:rPr 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.</a:t>
            </a:r>
            <a:r>
              <a:rPr lang="ko-KR" altLang="en-US" sz="1042" spc="-48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 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67" name="object 3">
            <a:extLst>
              <a:ext uri="{FF2B5EF4-FFF2-40B4-BE49-F238E27FC236}">
                <a16:creationId xmlns:a16="http://schemas.microsoft.com/office/drawing/2014/main" id="{0908037F-4518-4CA8-9480-90FD260D2BE5}"/>
              </a:ext>
            </a:extLst>
          </p:cNvPr>
          <p:cNvSpPr txBox="1"/>
          <p:nvPr/>
        </p:nvSpPr>
        <p:spPr>
          <a:xfrm>
            <a:off x="5444727" y="9533372"/>
            <a:ext cx="3017166" cy="177909"/>
          </a:xfrm>
          <a:prstGeom prst="rect">
            <a:avLst/>
          </a:prstGeom>
          <a:noFill/>
        </p:spPr>
        <p:txBody>
          <a:bodyPr vert="horz" wrap="square" lIns="0" tIns="17374" rIns="0" bIns="0" rtlCol="0">
            <a:spAutoFit/>
          </a:bodyPr>
          <a:lstStyle/>
          <a:p>
            <a:pPr marL="17373" algn="l">
              <a:spcBef>
                <a:spcPts val="137"/>
              </a:spcBef>
            </a:pPr>
            <a:r>
              <a:rPr 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[GA</a:t>
            </a:r>
            <a:r>
              <a:rPr lang="ko-KR" altLang="en-US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영업교육파트</a:t>
            </a:r>
            <a:r>
              <a:rPr lang="en-US" altLang="ko-KR" sz="1042" spc="-41" dirty="0">
                <a:solidFill>
                  <a:schemeClr val="bg1">
                    <a:lumMod val="50000"/>
                  </a:schemeClr>
                </a:solidFill>
                <a:latin typeface="한화고딕 L" panose="02020503020101020101" pitchFamily="18" charset="-127"/>
                <a:ea typeface="한화고딕 L" panose="02020503020101020101" pitchFamily="18" charset="-127"/>
                <a:cs typeface="Rix고딕 L"/>
              </a:rPr>
              <a:t>-2608-12]</a:t>
            </a:r>
            <a:endParaRPr lang="ko-KR" altLang="ko-KR" sz="1042" dirty="0">
              <a:solidFill>
                <a:schemeClr val="bg1">
                  <a:lumMod val="50000"/>
                </a:schemeClr>
              </a:solidFill>
              <a:latin typeface="한화고딕 L" panose="02020503020101020101" pitchFamily="18" charset="-127"/>
              <a:ea typeface="한화고딕 L" panose="02020503020101020101" pitchFamily="18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F6355AE-8566-4EE5-8300-01ECB101E578}"/>
              </a:ext>
            </a:extLst>
          </p:cNvPr>
          <p:cNvSpPr txBox="1"/>
          <p:nvPr/>
        </p:nvSpPr>
        <p:spPr>
          <a:xfrm>
            <a:off x="5123046" y="9378522"/>
            <a:ext cx="71398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*26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년 </a:t>
            </a:r>
            <a:r>
              <a:rPr lang="en-US" altLang="ko-KR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8</a:t>
            </a:r>
            <a:r>
              <a:rPr lang="ko-KR" altLang="en-US" sz="8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프리젠테이션 5 Medium" pitchFamily="2" charset="-127"/>
                <a:ea typeface="프리젠테이션 5 Medium" pitchFamily="2" charset="-127"/>
              </a:rPr>
              <a:t>월 타사 상품공시실 기준</a:t>
            </a:r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프리젠테이션 5 Medium" pitchFamily="2" charset="-127"/>
              <a:ea typeface="프리젠테이션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95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미스터 피피티 템플릿 07">
  <a:themeElements>
    <a:clrScheme name="미스터 피피티 08_BEIGE NAVY">
      <a:dk1>
        <a:sysClr val="windowText" lastClr="000000"/>
      </a:dk1>
      <a:lt1>
        <a:sysClr val="window" lastClr="FFFFFF"/>
      </a:lt1>
      <a:dk2>
        <a:srgbClr val="FFFF00"/>
      </a:dk2>
      <a:lt2>
        <a:srgbClr val="FFFF00"/>
      </a:lt2>
      <a:accent1>
        <a:srgbClr val="F9F5EB"/>
      </a:accent1>
      <a:accent2>
        <a:srgbClr val="404040"/>
      </a:accent2>
      <a:accent3>
        <a:srgbClr val="1D3979"/>
      </a:accent3>
      <a:accent4>
        <a:srgbClr val="FFFF00"/>
      </a:accent4>
      <a:accent5>
        <a:srgbClr val="FFFF00"/>
      </a:accent5>
      <a:accent6>
        <a:srgbClr val="FFFF00"/>
      </a:accent6>
      <a:hlink>
        <a:srgbClr val="0563C1"/>
      </a:hlink>
      <a:folHlink>
        <a:srgbClr val="954F72"/>
      </a:folHlink>
    </a:clrScheme>
    <a:fontScheme name="나눔스퀘어 네오">
      <a:majorFont>
        <a:latin typeface="나눔스퀘어 네오 Heavy"/>
        <a:ea typeface="나눔스퀘어 네오 Heavy"/>
        <a:cs typeface=""/>
      </a:majorFont>
      <a:minorFont>
        <a:latin typeface="나눔스퀘어 네오 Regular"/>
        <a:ea typeface="나눔스퀘어 네오 Regular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wrap="square" lIns="0" tIns="0" rIns="0" bIns="0" rtlCol="0" anchor="ctr" anchorCtr="0">
        <a:noAutofit/>
      </a:bodyPr>
      <a:lstStyle>
        <a:defPPr algn="ctr">
          <a:spcBef>
            <a:spcPts val="1000"/>
          </a:spcBef>
          <a:defRPr sz="1400" dirty="0" err="1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marL="0" marR="0" indent="0" algn="ctr" defTabSz="914400" rtl="0" eaLnBrk="1" fontAlgn="auto" latinLnBrk="1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kern="1200" cap="none" spc="-50" normalizeH="0" noProof="0" dirty="0">
            <a:ln>
              <a:solidFill>
                <a:srgbClr val="1D46F3">
                  <a:shade val="50000"/>
                  <a:alpha val="0"/>
                </a:srgbClr>
              </a:solidFill>
            </a:ln>
            <a:solidFill>
              <a:schemeClr val="accent3"/>
            </a:solidFill>
            <a:effectLst/>
            <a:uLnTx/>
            <a:uFillTx/>
            <a:latin typeface="나눔스퀘어 네오 ExtraBold" panose="00000900000000000000" pitchFamily="2" charset="-127"/>
            <a:ea typeface="나눔스퀘어 네오 ExtraBold" panose="00000900000000000000" pitchFamily="2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3288</TotalTime>
  <Words>4166</Words>
  <Application>Microsoft Office PowerPoint</Application>
  <PresentationFormat>사용자 지정</PresentationFormat>
  <Paragraphs>900</Paragraphs>
  <Slides>25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34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25</vt:i4>
      </vt:variant>
    </vt:vector>
  </HeadingPairs>
  <TitlesOfParts>
    <vt:vector size="62" baseType="lpstr">
      <vt:lpstr>한화고딕 T</vt:lpstr>
      <vt:lpstr>프리젠테이션 5 Medium</vt:lpstr>
      <vt:lpstr>나눔스퀘어 네오 Heavy</vt:lpstr>
      <vt:lpstr>맑은 고딕</vt:lpstr>
      <vt:lpstr>LIFEPLUS Medium</vt:lpstr>
      <vt:lpstr>페이퍼로지 8 ExtraBold</vt:lpstr>
      <vt:lpstr>Wingdings</vt:lpstr>
      <vt:lpstr>페이퍼로지 3 Light</vt:lpstr>
      <vt:lpstr>페이퍼로지 6 SemiBold</vt:lpstr>
      <vt:lpstr>한화 R</vt:lpstr>
      <vt:lpstr>한화고딕 R</vt:lpstr>
      <vt:lpstr>Pretendard Bold</vt:lpstr>
      <vt:lpstr>한화고딕 L</vt:lpstr>
      <vt:lpstr>프리젠테이션 2 ExtraLight</vt:lpstr>
      <vt:lpstr>나눔스퀘어_ac Bold</vt:lpstr>
      <vt:lpstr>프리젠테이션 7 Bold</vt:lpstr>
      <vt:lpstr>Calibri</vt:lpstr>
      <vt:lpstr>프리젠테이션 3 Light</vt:lpstr>
      <vt:lpstr>LIFEPLUS 본문 Medium</vt:lpstr>
      <vt:lpstr>페이퍼로지 4 Regular</vt:lpstr>
      <vt:lpstr>한화고딕 EL</vt:lpstr>
      <vt:lpstr>Bodoni MT Black</vt:lpstr>
      <vt:lpstr>Arial</vt:lpstr>
      <vt:lpstr>한화 L</vt:lpstr>
      <vt:lpstr>Pretendard ExtraLight</vt:lpstr>
      <vt:lpstr>조선100년체</vt:lpstr>
      <vt:lpstr>YD윤고딕 320</vt:lpstr>
      <vt:lpstr>나눔스퀘어 네오 Regular</vt:lpstr>
      <vt:lpstr>YD윤고딕 140</vt:lpstr>
      <vt:lpstr>굴림</vt:lpstr>
      <vt:lpstr>페이퍼로지 5 Medium</vt:lpstr>
      <vt:lpstr>Calibri Light</vt:lpstr>
      <vt:lpstr>한화고딕 B</vt:lpstr>
      <vt:lpstr>페이퍼로지 7 Bold</vt:lpstr>
      <vt:lpstr>Office 테마</vt:lpstr>
      <vt:lpstr>미스터 피피티 템플릿 07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김혜진</dc:creator>
  <cp:lastModifiedBy>김지수</cp:lastModifiedBy>
  <cp:revision>297</cp:revision>
  <dcterms:created xsi:type="dcterms:W3CDTF">2026-08-18T01:59:38Z</dcterms:created>
  <dcterms:modified xsi:type="dcterms:W3CDTF">2026-08-25T09:09:58Z</dcterms:modified>
</cp:coreProperties>
</file>